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32"/>
  </p:notesMasterIdLst>
  <p:sldIdLst>
    <p:sldId id="270" r:id="rId2"/>
    <p:sldId id="316" r:id="rId3"/>
    <p:sldId id="317" r:id="rId4"/>
    <p:sldId id="318" r:id="rId5"/>
    <p:sldId id="320" r:id="rId6"/>
    <p:sldId id="321" r:id="rId7"/>
    <p:sldId id="322" r:id="rId8"/>
    <p:sldId id="324" r:id="rId9"/>
    <p:sldId id="325" r:id="rId10"/>
    <p:sldId id="326" r:id="rId11"/>
    <p:sldId id="328" r:id="rId12"/>
    <p:sldId id="329" r:id="rId13"/>
    <p:sldId id="330" r:id="rId14"/>
    <p:sldId id="331" r:id="rId15"/>
    <p:sldId id="332" r:id="rId16"/>
    <p:sldId id="333" r:id="rId17"/>
    <p:sldId id="334" r:id="rId18"/>
    <p:sldId id="335" r:id="rId19"/>
    <p:sldId id="336" r:id="rId20"/>
    <p:sldId id="337" r:id="rId21"/>
    <p:sldId id="338" r:id="rId22"/>
    <p:sldId id="339" r:id="rId23"/>
    <p:sldId id="340" r:id="rId24"/>
    <p:sldId id="315" r:id="rId25"/>
    <p:sldId id="342" r:id="rId26"/>
    <p:sldId id="345" r:id="rId27"/>
    <p:sldId id="346" r:id="rId28"/>
    <p:sldId id="347" r:id="rId29"/>
    <p:sldId id="348" r:id="rId30"/>
    <p:sldId id="34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03F00"/>
    <a:srgbClr val="C41200"/>
    <a:srgbClr val="9A2C00"/>
    <a:srgbClr val="69C39A"/>
    <a:srgbClr val="A2D7BC"/>
    <a:srgbClr val="0375BC"/>
    <a:srgbClr val="006600"/>
    <a:srgbClr val="797E9F"/>
    <a:srgbClr val="BBB5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57" autoAdjust="0"/>
    <p:restoredTop sz="95748"/>
  </p:normalViewPr>
  <p:slideViewPr>
    <p:cSldViewPr>
      <p:cViewPr varScale="1">
        <p:scale>
          <a:sx n="105" d="100"/>
          <a:sy n="105" d="100"/>
        </p:scale>
        <p:origin x="864" y="1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F84291-4053-4375-8EBE-FFA7D94251BE}" type="datetimeFigureOut">
              <a:rPr lang="en-US" smtClean="0"/>
              <a:pPr/>
              <a:t>4/17/20</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F71624-06E7-4587-BD41-0D72A31AD3E3}" type="slidenum">
              <a:rPr lang="en-US" smtClean="0"/>
              <a:pPr/>
              <a:t>‹#›</a:t>
            </a:fld>
            <a:endParaRPr lang="en-US" dirty="0"/>
          </a:p>
        </p:txBody>
      </p:sp>
    </p:spTree>
    <p:extLst>
      <p:ext uri="{BB962C8B-B14F-4D97-AF65-F5344CB8AC3E}">
        <p14:creationId xmlns:p14="http://schemas.microsoft.com/office/powerpoint/2010/main" val="1756398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F71624-06E7-4587-BD41-0D72A31AD3E3}" type="slidenum">
              <a:rPr lang="en-US" smtClean="0"/>
              <a:pPr/>
              <a:t>1</a:t>
            </a:fld>
            <a:endParaRPr lang="en-US" dirty="0"/>
          </a:p>
        </p:txBody>
      </p:sp>
    </p:spTree>
    <p:extLst>
      <p:ext uri="{BB962C8B-B14F-4D97-AF65-F5344CB8AC3E}">
        <p14:creationId xmlns:p14="http://schemas.microsoft.com/office/powerpoint/2010/main" val="213682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D83B46-DD0A-4742-B613-6C76DFB87680}" type="slidenum">
              <a:rPr lang="en-US"/>
              <a:pPr/>
              <a:t>2</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717774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37C793-0FFA-42E5-B7E0-8F94D4941682}" type="slidenum">
              <a:rPr lang="en-US"/>
              <a:pPr/>
              <a:t>3</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21425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215F94-9DFA-42DB-9584-0F16F48A7112}" type="slidenum">
              <a:rPr lang="en-US"/>
              <a:pPr/>
              <a:t>4</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09296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42162B-3BE4-4A6C-93AE-F821B00C3CB2}" type="slidenum">
              <a:rPr lang="en-US"/>
              <a:pPr/>
              <a:t>5</a:t>
            </a:fld>
            <a:endParaRPr lang="en-US"/>
          </a:p>
        </p:txBody>
      </p:sp>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128942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1F232E-012E-431B-A16E-39AA39CAD15C}" type="slidenum">
              <a:rPr lang="en-US"/>
              <a:pPr/>
              <a:t>6</a:t>
            </a:fld>
            <a:endParaRPr lang="en-US"/>
          </a:p>
        </p:txBody>
      </p:sp>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332953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00EBC3-1336-4833-A71B-5EF1A20A3AA3}" type="slidenum">
              <a:rPr lang="en-US"/>
              <a:pPr/>
              <a:t>7</a:t>
            </a:fld>
            <a:endParaRPr lang="en-US"/>
          </a:p>
        </p:txBody>
      </p:sp>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2244669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ED845B-2D62-4200-9F1D-280D7ED84284}" type="slidenum">
              <a:rPr lang="en-US"/>
              <a:pPr/>
              <a:t>8</a:t>
            </a:fld>
            <a:endParaRPr lang="en-US"/>
          </a:p>
        </p:txBody>
      </p:sp>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919887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D458A2-E2D7-431D-A48E-B7344484A00E}" type="slidenum">
              <a:rPr lang="en-US"/>
              <a:pPr/>
              <a:t>9</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939585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F41422-931D-4D5A-A495-8139CD468335}" type="slidenum">
              <a:rPr lang="en-US"/>
              <a:pPr/>
              <a:t>10</a:t>
            </a:fld>
            <a:endParaRPr lang="en-US"/>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398021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1CA7F5-FFDA-407E-B5DC-A106C1DA7EA9}" type="slidenum">
              <a:rPr lang="en-US"/>
              <a:pPr/>
              <a:t>11</a:t>
            </a:fld>
            <a:endParaRPr lang="en-US"/>
          </a:p>
        </p:txBody>
      </p:sp>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617123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5DAF3E-F97F-47D7-9BE8-F468E9C11E79}" type="slidenum">
              <a:rPr lang="en-US"/>
              <a:pPr/>
              <a:t>12</a:t>
            </a:fld>
            <a:endParaRPr lang="en-US"/>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786854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9B46FF-BA57-4255-B168-A11D3F8DE9E9}" type="slidenum">
              <a:rPr lang="en-US"/>
              <a:pPr/>
              <a:t>13</a:t>
            </a:fld>
            <a:endParaRPr lang="en-US"/>
          </a:p>
        </p:txBody>
      </p:sp>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36084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99C61D-E95A-475D-A6A6-64BEC3086D0B}" type="slidenum">
              <a:rPr lang="en-US"/>
              <a:pPr/>
              <a:t>14</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4164146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FE3A5-DC4F-4BD4-955B-E9352E1C6502}" type="slidenum">
              <a:rPr lang="en-US"/>
              <a:pPr/>
              <a:t>15</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2790548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40C90-252F-4207-8976-4EE823548CF2}" type="slidenum">
              <a:rPr lang="en-US"/>
              <a:pPr/>
              <a:t>16</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782161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F5DBBF-DEEE-44C0-9562-907DD4C05007}" type="slidenum">
              <a:rPr lang="en-US"/>
              <a:pPr/>
              <a:t>17</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256227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185D0E-9FE5-442E-9515-57F36F426757}" type="slidenum">
              <a:rPr lang="en-US"/>
              <a:pPr/>
              <a:t>18</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915864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AD4F9D-CD02-4DAB-9A77-2C88E2843B3E}" type="slidenum">
              <a:rPr lang="en-US"/>
              <a:pPr/>
              <a:t>19</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605295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26D7FD-2C2C-4DFF-BDDC-5CDA73D569CD}" type="slidenum">
              <a:rPr lang="en-US"/>
              <a:pPr/>
              <a:t>20</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722796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FEA743-F08B-4EF1-90D2-ED3CB75B33AF}" type="slidenum">
              <a:rPr lang="en-US"/>
              <a:pPr/>
              <a:t>21</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77388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32ADC0-243F-4DA2-BADF-395FA756106B}" type="slidenum">
              <a:rPr lang="en-US"/>
              <a:pPr/>
              <a:t>22</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054447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61179F-6F53-4E68-A4C0-B84DCD45B769}" type="slidenum">
              <a:rPr lang="en-US"/>
              <a:pPr/>
              <a:t>23</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4125301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F71624-06E7-4587-BD41-0D72A31AD3E3}" type="slidenum">
              <a:rPr lang="en-US" smtClean="0"/>
              <a:pPr/>
              <a:t>24</a:t>
            </a:fld>
            <a:endParaRPr lang="en-US" dirty="0"/>
          </a:p>
        </p:txBody>
      </p:sp>
    </p:spTree>
    <p:extLst>
      <p:ext uri="{BB962C8B-B14F-4D97-AF65-F5344CB8AC3E}">
        <p14:creationId xmlns:p14="http://schemas.microsoft.com/office/powerpoint/2010/main" val="1332746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29212D-471C-4BF7-A97C-D9667FF36091}" type="slidenum">
              <a:rPr lang="en-US"/>
              <a:pPr/>
              <a:t>25</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5298684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FFD0F0-8826-438C-A982-4F80AA7BD740}" type="slidenum">
              <a:rPr lang="en-US"/>
              <a:pPr/>
              <a:t>26</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5626599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424F34-CDF7-496A-9A24-6EC765B47DE5}" type="slidenum">
              <a:rPr lang="en-US"/>
              <a:pPr/>
              <a:t>27</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4211494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F45E41-C6B9-41AA-8CDB-17078192FC41}" type="slidenum">
              <a:rPr lang="en-US"/>
              <a:pPr/>
              <a:t>28</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31937841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43A81B-4D11-47DE-B2BD-656589ACB754}" type="slidenum">
              <a:rPr lang="en-US"/>
              <a:pPr/>
              <a:t>29</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125088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7C1206-8C3F-4D32-89B3-4537BA2D5AFC}" type="slidenum">
              <a:rPr lang="en-US"/>
              <a:pPr/>
              <a:t>30</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xfrm>
            <a:off x="914400" y="4343400"/>
            <a:ext cx="5029200" cy="4114800"/>
          </a:xfrm>
        </p:spPr>
        <p:txBody>
          <a:bodyPr/>
          <a:lstStyle/>
          <a:p>
            <a:endParaRPr lang="en-US"/>
          </a:p>
        </p:txBody>
      </p:sp>
    </p:spTree>
    <p:extLst>
      <p:ext uri="{BB962C8B-B14F-4D97-AF65-F5344CB8AC3E}">
        <p14:creationId xmlns:p14="http://schemas.microsoft.com/office/powerpoint/2010/main" val="42479079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6" name="Slide Number Placeholder 5"/>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pic>
        <p:nvPicPr>
          <p:cNvPr id="4" name="Picture 3" descr="HittPPTCov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2969" cy="6400800"/>
          </a:xfrm>
          <a:prstGeom prst="rect">
            <a:avLst/>
          </a:prstGeom>
        </p:spPr>
      </p:pic>
      <p:sp>
        <p:nvSpPr>
          <p:cNvPr id="7" name="Title Placeholder 1"/>
          <p:cNvSpPr>
            <a:spLocks noGrp="1"/>
          </p:cNvSpPr>
          <p:nvPr>
            <p:ph type="title"/>
          </p:nvPr>
        </p:nvSpPr>
        <p:spPr>
          <a:xfrm>
            <a:off x="0" y="5181600"/>
            <a:ext cx="9144000" cy="1219200"/>
          </a:xfrm>
          <a:prstGeom prst="rect">
            <a:avLst/>
          </a:prstGeom>
          <a:solidFill>
            <a:srgbClr val="FFFFFF">
              <a:alpha val="50196"/>
            </a:srgbClr>
          </a:solidFill>
        </p:spPr>
        <p:txBody>
          <a:bodyPr vert="horz" lIns="91440" tIns="45720" rIns="91440" bIns="45720" rtlCol="0" anchor="ctr">
            <a:normAutofit/>
          </a:bodyPr>
          <a:lstStyle>
            <a:lvl1pPr>
              <a:defRPr b="0"/>
            </a:lvl1pPr>
          </a:lstStyle>
          <a:p>
            <a:r>
              <a:rPr lang="en-US" dirty="0"/>
              <a:t>Click to edit Master title style</a:t>
            </a:r>
          </a:p>
        </p:txBody>
      </p:sp>
    </p:spTree>
    <p:extLst>
      <p:ext uri="{BB962C8B-B14F-4D97-AF65-F5344CB8AC3E}">
        <p14:creationId xmlns:p14="http://schemas.microsoft.com/office/powerpoint/2010/main" val="2690569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alpha val="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1437"/>
            <a:ext cx="8229600" cy="4830763"/>
          </a:xfrm>
          <a:ln>
            <a:noFill/>
          </a:ln>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8" name="Slide Number Placeholder 7"/>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pic>
        <p:nvPicPr>
          <p:cNvPr id="9" name="Picture 8"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10" name="Title 1"/>
          <p:cNvSpPr>
            <a:spLocks noGrp="1"/>
          </p:cNvSpPr>
          <p:nvPr>
            <p:ph type="title"/>
          </p:nvPr>
        </p:nvSpPr>
        <p:spPr>
          <a:xfrm>
            <a:off x="0" y="0"/>
            <a:ext cx="9144000" cy="1219200"/>
          </a:xfrm>
          <a:noFill/>
          <a:ln w="9525">
            <a:noFill/>
            <a:round/>
            <a:headEnd/>
            <a:tailEnd/>
          </a:ln>
        </p:spPr>
        <p:txBody>
          <a:bodyPr vert="horz" wrap="square" lIns="91440" tIns="45720" rIns="91440" bIns="45720" numCol="1" rtlCol="0" anchor="ctr" anchorCtr="1" compatLnSpc="1">
            <a:prstTxWarp prst="textNoShape">
              <a:avLst/>
            </a:prstTxWarp>
            <a:normAutofit/>
          </a:bodyPr>
          <a:lstStyle>
            <a:lvl1pPr>
              <a:defRPr lang="en-US" b="1" dirty="0">
                <a:solidFill>
                  <a:schemeClr val="bg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stStyle>
          <a:p>
            <a:pPr lvl="0"/>
            <a:r>
              <a:rPr lang="en-US" dirty="0"/>
              <a:t>Click to edit Master title style</a:t>
            </a:r>
          </a:p>
        </p:txBody>
      </p:sp>
      <p:sp>
        <p:nvSpPr>
          <p:cNvPr id="11" name="Rectangle 10"/>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9585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2" name="Title 1"/>
          <p:cNvSpPr>
            <a:spLocks noGrp="1"/>
          </p:cNvSpPr>
          <p:nvPr>
            <p:ph type="title"/>
          </p:nvPr>
        </p:nvSpPr>
        <p:spPr>
          <a:noFill/>
          <a:ln w="9525">
            <a:noFill/>
            <a:round/>
            <a:headEnd/>
            <a:tailEnd/>
          </a:ln>
        </p:spPr>
        <p:txBody>
          <a:bodyPr vert="horz" wrap="square" lIns="91440" tIns="45720" rIns="91440" bIns="45720" numCol="1" rtlCol="0" anchor="ctr" anchorCtr="1" compatLnSpc="1">
            <a:prstTxWarp prst="textNoShape">
              <a:avLst/>
            </a:prstTxWarp>
            <a:normAutofit/>
          </a:bodyPr>
          <a:lstStyle>
            <a:lvl1pPr>
              <a:defRPr lang="en-US" b="1" dirty="0">
                <a:solidFill>
                  <a:schemeClr val="bg1"/>
                </a:solidFill>
                <a:latin typeface="Arial" panose="020B0604020202020204" pitchFamily="34" charset="0"/>
                <a:ea typeface="+mn-ea"/>
                <a:cs typeface="Arial" panose="020B0604020202020204" pitchFamily="34" charset="0"/>
              </a:defRPr>
            </a:lvl1pPr>
          </a:lstStyle>
          <a:p>
            <a:pPr lvl="0"/>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8" name="Slide Number Placeholder 7"/>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sp>
        <p:nvSpPr>
          <p:cNvPr id="6" name="Rectangle 5"/>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24320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2" name="Title 1"/>
          <p:cNvSpPr>
            <a:spLocks noGrp="1"/>
          </p:cNvSpPr>
          <p:nvPr>
            <p:ph type="title"/>
          </p:nvPr>
        </p:nvSpPr>
        <p:spPr>
          <a:noFill/>
          <a:ln w="9525">
            <a:noFill/>
            <a:round/>
            <a:headEnd/>
            <a:tailEnd/>
          </a:ln>
        </p:spPr>
        <p:txBody>
          <a:bodyPr vert="horz" wrap="square" lIns="91440" tIns="45720" rIns="91440" bIns="45720" numCol="1" rtlCol="0" anchor="ctr" anchorCtr="1" compatLnSpc="1">
            <a:prstTxWarp prst="textNoShape">
              <a:avLst/>
            </a:prstTxWarp>
            <a:normAutofit/>
          </a:bodyPr>
          <a:lstStyle>
            <a:lvl1pPr>
              <a:defRPr lang="en-US" b="1">
                <a:solidFill>
                  <a:schemeClr val="bg1"/>
                </a:solidFill>
                <a:latin typeface="Arial" panose="020B0604020202020204" pitchFamily="34" charset="0"/>
                <a:ea typeface="+mn-ea"/>
                <a:cs typeface="Arial" panose="020B0604020202020204" pitchFamily="34" charset="0"/>
              </a:defRPr>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9" name="Slide Number Placeholder 8"/>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sp>
        <p:nvSpPr>
          <p:cNvPr id="7" name="Rectangle 6"/>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62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2" name="Title 1"/>
          <p:cNvSpPr>
            <a:spLocks noGrp="1"/>
          </p:cNvSpPr>
          <p:nvPr>
            <p:ph type="title"/>
          </p:nvPr>
        </p:nvSpPr>
        <p:spPr>
          <a:ln>
            <a:solidFill>
              <a:srgbClr val="FFFFFF"/>
            </a:solidFill>
          </a:ln>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noAutofit/>
          </a:bodyP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noAutofit/>
          </a:bodyP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1" name="Slide Number Placeholder 10"/>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sp>
        <p:nvSpPr>
          <p:cNvPr id="9" name="Rectangle 8"/>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2156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2-line Title Only">
    <p:spTree>
      <p:nvGrpSpPr>
        <p:cNvPr id="1" name=""/>
        <p:cNvGrpSpPr/>
        <p:nvPr/>
      </p:nvGrpSpPr>
      <p:grpSpPr>
        <a:xfrm>
          <a:off x="0" y="0"/>
          <a:ext cx="0" cy="0"/>
          <a:chOff x="0" y="0"/>
          <a:chExt cx="0" cy="0"/>
        </a:xfrm>
      </p:grpSpPr>
      <p:pic>
        <p:nvPicPr>
          <p:cNvPr id="9" name="Picture 8"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2" name="Title 1"/>
          <p:cNvSpPr>
            <a:spLocks noGrp="1"/>
          </p:cNvSpPr>
          <p:nvPr>
            <p:ph type="title"/>
          </p:nvPr>
        </p:nvSpPr>
        <p:spPr>
          <a:xfrm>
            <a:off x="0" y="0"/>
            <a:ext cx="9144000" cy="1219200"/>
          </a:xfrm>
          <a:noFill/>
          <a:ln w="9525">
            <a:noFill/>
            <a:round/>
            <a:headEnd/>
            <a:tailEnd/>
          </a:ln>
        </p:spPr>
        <p:txBody>
          <a:bodyPr vert="horz" wrap="square" lIns="91440" tIns="45720" rIns="91440" bIns="45720" numCol="1" rtlCol="0" anchor="ctr" anchorCtr="1" compatLnSpc="1">
            <a:prstTxWarp prst="textNoShape">
              <a:avLst/>
            </a:prstTxWarp>
            <a:normAutofit/>
          </a:bodyPr>
          <a:lstStyle>
            <a:lvl1pPr>
              <a:defRPr lang="en-US" sz="3600" b="1" dirty="0">
                <a:solidFill>
                  <a:schemeClr val="bg1"/>
                </a:solidFill>
                <a:latin typeface="Arial" panose="020B0604020202020204" pitchFamily="34" charset="0"/>
                <a:ea typeface="+mn-ea"/>
                <a:cs typeface="Arial" panose="020B0604020202020204" pitchFamily="34" charset="0"/>
              </a:defRPr>
            </a:lvl1pPr>
          </a:lstStyle>
          <a:p>
            <a:pPr lvl="0"/>
            <a:r>
              <a:rPr lang="en-US" dirty="0"/>
              <a:t>Click to edit Master title style</a:t>
            </a:r>
          </a:p>
        </p:txBody>
      </p:sp>
      <p:sp>
        <p:nvSpPr>
          <p:cNvPr id="6" name="Footer Placeholder 5"/>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7" name="Slide Number Placeholder 6"/>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sp>
        <p:nvSpPr>
          <p:cNvPr id="8" name="Rectangle 7"/>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579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Line Title Blank">
    <p:spTree>
      <p:nvGrpSpPr>
        <p:cNvPr id="1" name=""/>
        <p:cNvGrpSpPr/>
        <p:nvPr/>
      </p:nvGrpSpPr>
      <p:grpSpPr>
        <a:xfrm>
          <a:off x="0" y="0"/>
          <a:ext cx="0" cy="0"/>
          <a:chOff x="0" y="0"/>
          <a:chExt cx="0" cy="0"/>
        </a:xfrm>
      </p:grpSpPr>
      <p:sp>
        <p:nvSpPr>
          <p:cNvPr id="6" name="Footer Placeholder 5"/>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7" name="Slide Number Placeholder 6"/>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pic>
        <p:nvPicPr>
          <p:cNvPr id="9" name="Picture 8" descr="HittPPTHeader.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1066800"/>
          </a:xfrm>
          <a:prstGeom prst="rect">
            <a:avLst/>
          </a:prstGeom>
        </p:spPr>
      </p:pic>
      <p:sp>
        <p:nvSpPr>
          <p:cNvPr id="10" name="Title 1"/>
          <p:cNvSpPr>
            <a:spLocks noGrp="1"/>
          </p:cNvSpPr>
          <p:nvPr>
            <p:ph type="title"/>
          </p:nvPr>
        </p:nvSpPr>
        <p:spPr>
          <a:xfrm>
            <a:off x="0" y="0"/>
            <a:ext cx="9144000" cy="1219200"/>
          </a:xfrm>
          <a:noFill/>
          <a:ln w="9525">
            <a:noFill/>
            <a:round/>
            <a:headEnd/>
            <a:tailEnd/>
          </a:ln>
        </p:spPr>
        <p:txBody>
          <a:bodyPr vert="horz" wrap="square" lIns="91440" tIns="45720" rIns="91440" bIns="45720" numCol="1" rtlCol="0" anchor="ctr" anchorCtr="1" compatLnSpc="1">
            <a:prstTxWarp prst="textNoShape">
              <a:avLst/>
            </a:prstTxWarp>
            <a:normAutofit/>
          </a:bodyPr>
          <a:lstStyle>
            <a:lvl1pPr>
              <a:defRPr lang="en-US" sz="3600" b="1" dirty="0">
                <a:solidFill>
                  <a:schemeClr val="bg1"/>
                </a:solidFill>
                <a:latin typeface="Arial" panose="020B0604020202020204" pitchFamily="34" charset="0"/>
                <a:ea typeface="+mn-ea"/>
                <a:cs typeface="Arial" panose="020B0604020202020204" pitchFamily="34" charset="0"/>
              </a:defRPr>
            </a:lvl1pPr>
          </a:lstStyle>
          <a:p>
            <a:pPr lvl="0"/>
            <a:r>
              <a:rPr lang="en-US" dirty="0"/>
              <a:t>Click to edit Master title style</a:t>
            </a:r>
          </a:p>
        </p:txBody>
      </p:sp>
      <p:sp>
        <p:nvSpPr>
          <p:cNvPr id="11" name="Rectangle 10"/>
          <p:cNvSpPr/>
          <p:nvPr userDrawn="1"/>
        </p:nvSpPr>
        <p:spPr>
          <a:xfrm>
            <a:off x="0" y="1066800"/>
            <a:ext cx="9144000" cy="124048"/>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869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6" name="Slide Number Placeholder 5"/>
          <p:cNvSpPr>
            <a:spLocks noGrp="1"/>
          </p:cNvSpPr>
          <p:nvPr>
            <p:ph type="sldNum" sz="quarter" idx="11"/>
          </p:nvPr>
        </p:nvSpPr>
        <p:spPr/>
        <p:txBody>
          <a:bodyPr/>
          <a:lstStyle/>
          <a:p>
            <a:r>
              <a:rPr lang="en-US" dirty="0"/>
              <a:t>1–</a:t>
            </a:r>
            <a:fld id="{31C2FF8C-6163-4BE2-A987-19791D97A052}" type="slidenum">
              <a:rPr lang="en-US" smtClean="0"/>
              <a:pPr/>
              <a:t>‹#›</a:t>
            </a:fld>
            <a:endParaRPr lang="en-US" dirty="0"/>
          </a:p>
        </p:txBody>
      </p:sp>
    </p:spTree>
    <p:extLst>
      <p:ext uri="{BB962C8B-B14F-4D97-AF65-F5344CB8AC3E}">
        <p14:creationId xmlns:p14="http://schemas.microsoft.com/office/powerpoint/2010/main" val="224187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2192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a:ln>
            <a:no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457200" y="6400800"/>
            <a:ext cx="5791200" cy="320675"/>
          </a:xfrm>
          <a:prstGeom prst="rect">
            <a:avLst/>
          </a:prstGeom>
        </p:spPr>
        <p:txBody>
          <a:bodyPr vert="horz" lIns="91440" tIns="45720" rIns="91440" bIns="45720" rtlCol="0" anchor="b"/>
          <a:lstStyle>
            <a:lvl1pPr algn="just">
              <a:defRPr sz="700" b="1">
                <a:solidFill>
                  <a:schemeClr val="tx1"/>
                </a:solidFill>
                <a:latin typeface="Arial" panose="020B0604020202020204" pitchFamily="34" charset="0"/>
              </a:defRPr>
            </a:lvl1p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6" name="Slide Number Placeholder 5"/>
          <p:cNvSpPr>
            <a:spLocks noGrp="1"/>
          </p:cNvSpPr>
          <p:nvPr>
            <p:ph type="sldNum" sz="quarter" idx="4"/>
          </p:nvPr>
        </p:nvSpPr>
        <p:spPr>
          <a:xfrm>
            <a:off x="7772400" y="6477000"/>
            <a:ext cx="914400" cy="244475"/>
          </a:xfrm>
          <a:prstGeom prst="rect">
            <a:avLst/>
          </a:prstGeom>
        </p:spPr>
        <p:txBody>
          <a:bodyPr vert="horz" lIns="91440" tIns="45720" rIns="91440" bIns="45720" rtlCol="0" anchor="b"/>
          <a:lstStyle>
            <a:lvl1pPr algn="r">
              <a:defRPr sz="700" b="1">
                <a:solidFill>
                  <a:schemeClr val="tx1"/>
                </a:solidFill>
                <a:latin typeface="Arial" panose="020B0604020202020204" pitchFamily="34" charset="0"/>
              </a:defRPr>
            </a:lvl1pPr>
          </a:lstStyle>
          <a:p>
            <a:r>
              <a:rPr lang="en-US" dirty="0"/>
              <a:t>1–</a:t>
            </a:r>
            <a:fld id="{31C2FF8C-6163-4BE2-A987-19791D97A052}" type="slidenum">
              <a:rPr lang="en-US" smtClean="0"/>
              <a:pPr/>
              <a:t>‹#›</a:t>
            </a:fld>
            <a:endParaRPr lang="en-US" dirty="0"/>
          </a:p>
        </p:txBody>
      </p:sp>
    </p:spTree>
    <p:extLst>
      <p:ext uri="{BB962C8B-B14F-4D97-AF65-F5344CB8AC3E}">
        <p14:creationId xmlns:p14="http://schemas.microsoft.com/office/powerpoint/2010/main" val="6938071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dt="0"/>
  <p:txStyles>
    <p:titleStyle>
      <a:lvl1pPr algn="ctr" defTabSz="914400" rtl="0" eaLnBrk="1" latinLnBrk="0" hangingPunct="1">
        <a:spcBef>
          <a:spcPct val="0"/>
        </a:spcBef>
        <a:buNone/>
        <a:defRPr sz="3600" b="1" kern="1200">
          <a:solidFill>
            <a:schemeClr val="tx1"/>
          </a:solidFill>
          <a:effectLst>
            <a:outerShdw blurRad="38100" dist="38100" dir="2700000" algn="tl">
              <a:srgbClr val="000000">
                <a:alpha val="43137"/>
              </a:srgbClr>
            </a:outerShdw>
          </a:effectLst>
          <a:latin typeface="Arial" charset="0"/>
          <a:ea typeface="Arial" charset="0"/>
          <a:cs typeface="Arial"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latin typeface="Tahoma" panose="020B0604030504040204" pitchFamily="34" charset="0"/>
                <a:ea typeface="Tahoma" panose="020B0604030504040204" pitchFamily="34" charset="0"/>
                <a:cs typeface="Tahoma" panose="020B0604030504040204" pitchFamily="34" charset="0"/>
              </a:rPr>
              <a:t>Chapter 5</a:t>
            </a:r>
            <a:br>
              <a:rPr lang="en-US" dirty="0">
                <a:latin typeface="Tahoma" panose="020B0604030504040204" pitchFamily="34" charset="0"/>
                <a:ea typeface="Tahoma" panose="020B0604030504040204" pitchFamily="34" charset="0"/>
                <a:cs typeface="Tahoma" panose="020B0604030504040204" pitchFamily="34" charset="0"/>
              </a:rPr>
            </a:br>
            <a:r>
              <a:rPr lang="en-US" dirty="0">
                <a:latin typeface="Tahoma" panose="020B0604030504040204" pitchFamily="34" charset="0"/>
                <a:ea typeface="Tahoma" panose="020B0604030504040204" pitchFamily="34" charset="0"/>
                <a:cs typeface="Tahoma" panose="020B0604030504040204" pitchFamily="34" charset="0"/>
              </a:rPr>
              <a:t> Competitive Rivalry and Competitive Dynamics</a:t>
            </a:r>
          </a:p>
        </p:txBody>
      </p:sp>
      <p:sp>
        <p:nvSpPr>
          <p:cNvPr id="2" name="Footer Placeholder 1"/>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endParaRPr lang="en-US" dirty="0"/>
          </a:p>
        </p:txBody>
      </p:sp>
      <p:sp>
        <p:nvSpPr>
          <p:cNvPr id="3" name="Slide Number Placeholder 2"/>
          <p:cNvSpPr>
            <a:spLocks noGrp="1"/>
          </p:cNvSpPr>
          <p:nvPr>
            <p:ph type="sldNum" sz="quarter" idx="11"/>
          </p:nvPr>
        </p:nvSpPr>
        <p:spPr/>
        <p:txBody>
          <a:bodyPr/>
          <a:lstStyle/>
          <a:p>
            <a:r>
              <a:rPr lang="en-US"/>
              <a:t>1–</a:t>
            </a:r>
            <a:fld id="{31C2FF8C-6163-4BE2-A987-19791D97A052}" type="slidenum">
              <a:rPr lang="en-US" smtClean="0"/>
              <a:pPr/>
              <a:t>1</a:t>
            </a:fld>
            <a:endParaRPr lang="en-US" dirty="0"/>
          </a:p>
        </p:txBody>
      </p:sp>
    </p:spTree>
    <p:extLst>
      <p:ext uri="{BB962C8B-B14F-4D97-AF65-F5344CB8AC3E}">
        <p14:creationId xmlns:p14="http://schemas.microsoft.com/office/powerpoint/2010/main" val="3773863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532" name="Rectangle 4"/>
          <p:cNvSpPr>
            <a:spLocks noGrp="1" noChangeArrowheads="1"/>
          </p:cNvSpPr>
          <p:nvPr>
            <p:ph type="title"/>
          </p:nvPr>
        </p:nvSpPr>
        <p:spPr/>
        <p:txBody>
          <a:bodyPr/>
          <a:lstStyle/>
          <a:p>
            <a:r>
              <a:rPr lang="en-US"/>
              <a:t>Definitions</a:t>
            </a:r>
          </a:p>
        </p:txBody>
      </p:sp>
      <p:sp>
        <p:nvSpPr>
          <p:cNvPr id="150533" name="Rectangle 5"/>
          <p:cNvSpPr>
            <a:spLocks noGrp="1" noChangeArrowheads="1"/>
          </p:cNvSpPr>
          <p:nvPr>
            <p:ph idx="1"/>
          </p:nvPr>
        </p:nvSpPr>
        <p:spPr/>
        <p:txBody>
          <a:bodyPr/>
          <a:lstStyle/>
          <a:p>
            <a:pPr>
              <a:spcBef>
                <a:spcPct val="50000"/>
              </a:spcBef>
            </a:pPr>
            <a:r>
              <a:rPr lang="en-US" dirty="0"/>
              <a:t>Competitors:</a:t>
            </a:r>
          </a:p>
          <a:p>
            <a:pPr lvl="1">
              <a:spcBef>
                <a:spcPct val="50000"/>
              </a:spcBef>
            </a:pPr>
            <a:r>
              <a:rPr lang="en-US" dirty="0"/>
              <a:t>are firms operating in the same market, offering similar products, and targeting similar customers.</a:t>
            </a:r>
          </a:p>
          <a:p>
            <a:pPr>
              <a:spcBef>
                <a:spcPct val="50000"/>
              </a:spcBef>
            </a:pPr>
            <a:r>
              <a:rPr lang="en-US" dirty="0"/>
              <a:t>Competitive Rivalry:</a:t>
            </a:r>
          </a:p>
          <a:p>
            <a:pPr lvl="1">
              <a:spcBef>
                <a:spcPct val="50000"/>
              </a:spcBef>
            </a:pPr>
            <a:r>
              <a:rPr lang="en-US" dirty="0"/>
              <a:t>is the ongoing set of competitive actions and responses occurring between competitors.</a:t>
            </a:r>
          </a:p>
          <a:p>
            <a:pPr lvl="1">
              <a:spcBef>
                <a:spcPct val="50000"/>
              </a:spcBef>
            </a:pPr>
            <a:r>
              <a:rPr lang="en-US" dirty="0"/>
              <a:t>influences an individual firm’s ability to gain and sustain competitive advantages.</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56095E77-DF07-4E75-96A0-C4776501454A}" type="slidenum">
              <a:rPr lang="en-US"/>
              <a:pPr/>
              <a:t>2</a:t>
            </a:fld>
            <a:endParaRPr lang="en-US"/>
          </a:p>
        </p:txBody>
      </p:sp>
    </p:spTree>
    <p:extLst>
      <p:ext uri="{BB962C8B-B14F-4D97-AF65-F5344CB8AC3E}">
        <p14:creationId xmlns:p14="http://schemas.microsoft.com/office/powerpoint/2010/main" val="2702324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0533">
                                            <p:txEl>
                                              <p:pRg st="0" end="0"/>
                                            </p:txEl>
                                          </p:spTgt>
                                        </p:tgtEl>
                                        <p:attrNameLst>
                                          <p:attrName>style.visibility</p:attrName>
                                        </p:attrNameLst>
                                      </p:cBhvr>
                                      <p:to>
                                        <p:strVal val="visible"/>
                                      </p:to>
                                    </p:set>
                                    <p:animEffect transition="in" filter="wipe(left)">
                                      <p:cBhvr>
                                        <p:cTn id="7" dur="500"/>
                                        <p:tgtEl>
                                          <p:spTgt spid="150533">
                                            <p:txEl>
                                              <p:pRg st="0" end="0"/>
                                            </p:txEl>
                                          </p:spTgt>
                                        </p:tgtEl>
                                      </p:cBhvr>
                                    </p:animEffect>
                                  </p:childTnLst>
                                </p:cTn>
                              </p:par>
                            </p:childTnLst>
                          </p:cTn>
                        </p:par>
                        <p:par>
                          <p:cTn id="8" fill="hold" nodeType="with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0533">
                                            <p:txEl>
                                              <p:pRg st="1" end="1"/>
                                            </p:txEl>
                                          </p:spTgt>
                                        </p:tgtEl>
                                        <p:attrNameLst>
                                          <p:attrName>style.visibility</p:attrName>
                                        </p:attrNameLst>
                                      </p:cBhvr>
                                      <p:to>
                                        <p:strVal val="visible"/>
                                      </p:to>
                                    </p:set>
                                    <p:animEffect transition="in" filter="wipe(left)">
                                      <p:cBhvr>
                                        <p:cTn id="11" dur="500"/>
                                        <p:tgtEl>
                                          <p:spTgt spid="150533">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0533">
                                            <p:txEl>
                                              <p:pRg st="2" end="2"/>
                                            </p:txEl>
                                          </p:spTgt>
                                        </p:tgtEl>
                                        <p:attrNameLst>
                                          <p:attrName>style.visibility</p:attrName>
                                        </p:attrNameLst>
                                      </p:cBhvr>
                                      <p:to>
                                        <p:strVal val="visible"/>
                                      </p:to>
                                    </p:set>
                                    <p:animEffect transition="in" filter="wipe(left)">
                                      <p:cBhvr>
                                        <p:cTn id="16" dur="500"/>
                                        <p:tgtEl>
                                          <p:spTgt spid="150533">
                                            <p:txEl>
                                              <p:pRg st="2" end="2"/>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50533">
                                            <p:txEl>
                                              <p:pRg st="3" end="3"/>
                                            </p:txEl>
                                          </p:spTgt>
                                        </p:tgtEl>
                                        <p:attrNameLst>
                                          <p:attrName>style.visibility</p:attrName>
                                        </p:attrNameLst>
                                      </p:cBhvr>
                                      <p:to>
                                        <p:strVal val="visible"/>
                                      </p:to>
                                    </p:set>
                                    <p:animEffect transition="in" filter="wipe(left)">
                                      <p:cBhvr>
                                        <p:cTn id="20" dur="500"/>
                                        <p:tgtEl>
                                          <p:spTgt spid="15053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50533">
                                            <p:txEl>
                                              <p:pRg st="4" end="4"/>
                                            </p:txEl>
                                          </p:spTgt>
                                        </p:tgtEl>
                                        <p:attrNameLst>
                                          <p:attrName>style.visibility</p:attrName>
                                        </p:attrNameLst>
                                      </p:cBhvr>
                                      <p:to>
                                        <p:strVal val="visible"/>
                                      </p:to>
                                    </p:set>
                                    <p:animEffect transition="in" filter="wipe(left)">
                                      <p:cBhvr>
                                        <p:cTn id="25" dur="500"/>
                                        <p:tgtEl>
                                          <p:spTgt spid="1505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Definitions</a:t>
            </a:r>
          </a:p>
        </p:txBody>
      </p:sp>
      <p:sp>
        <p:nvSpPr>
          <p:cNvPr id="152579" name="Rectangle 3"/>
          <p:cNvSpPr>
            <a:spLocks noGrp="1" noChangeArrowheads="1"/>
          </p:cNvSpPr>
          <p:nvPr>
            <p:ph idx="1"/>
          </p:nvPr>
        </p:nvSpPr>
        <p:spPr/>
        <p:txBody>
          <a:bodyPr>
            <a:normAutofit lnSpcReduction="10000"/>
          </a:bodyPr>
          <a:lstStyle/>
          <a:p>
            <a:r>
              <a:rPr lang="en-US" dirty="0"/>
              <a:t>Competitive Behavior</a:t>
            </a:r>
          </a:p>
          <a:p>
            <a:pPr lvl="1"/>
            <a:r>
              <a:rPr lang="en-US" dirty="0"/>
              <a:t>The set of competitive actions and competitive responses the firm takes to build or defend its competitive advantages and to improve its market position.</a:t>
            </a:r>
          </a:p>
          <a:p>
            <a:r>
              <a:rPr lang="en-US" dirty="0"/>
              <a:t>Multimarket Competition</a:t>
            </a:r>
          </a:p>
          <a:p>
            <a:pPr lvl="1"/>
            <a:r>
              <a:rPr lang="en-US" dirty="0"/>
              <a:t>Firms competing against each other in several product or geographic markets.</a:t>
            </a:r>
          </a:p>
          <a:p>
            <a:r>
              <a:rPr lang="en-US" dirty="0"/>
              <a:t>Competitive Dynamics</a:t>
            </a:r>
          </a:p>
          <a:p>
            <a:pPr lvl="1"/>
            <a:r>
              <a:rPr lang="en-US" dirty="0"/>
              <a:t>The total set of actions and responses taken by all firms competing within a market.</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47664DF6-F5FA-4806-A305-62F5B9C888E5}" type="slidenum">
              <a:rPr lang="en-US"/>
              <a:pPr/>
              <a:t>3</a:t>
            </a:fld>
            <a:endParaRPr lang="en-US"/>
          </a:p>
        </p:txBody>
      </p:sp>
    </p:spTree>
    <p:extLst>
      <p:ext uri="{BB962C8B-B14F-4D97-AF65-F5344CB8AC3E}">
        <p14:creationId xmlns:p14="http://schemas.microsoft.com/office/powerpoint/2010/main" val="36701716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animEffect transition="in" filter="wipe(left)">
                                      <p:cBhvr>
                                        <p:cTn id="7" dur="500"/>
                                        <p:tgtEl>
                                          <p:spTgt spid="15257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animEffect transition="in" filter="wipe(left)">
                                      <p:cBhvr>
                                        <p:cTn id="11" dur="500"/>
                                        <p:tgtEl>
                                          <p:spTgt spid="152579">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2579">
                                            <p:txEl>
                                              <p:pRg st="2" end="2"/>
                                            </p:txEl>
                                          </p:spTgt>
                                        </p:tgtEl>
                                        <p:attrNameLst>
                                          <p:attrName>style.visibility</p:attrName>
                                        </p:attrNameLst>
                                      </p:cBhvr>
                                      <p:to>
                                        <p:strVal val="visible"/>
                                      </p:to>
                                    </p:set>
                                    <p:animEffect transition="in" filter="wipe(left)">
                                      <p:cBhvr>
                                        <p:cTn id="16" dur="500"/>
                                        <p:tgtEl>
                                          <p:spTgt spid="152579">
                                            <p:txEl>
                                              <p:pRg st="2" end="2"/>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2579">
                                            <p:txEl>
                                              <p:pRg st="3" end="3"/>
                                            </p:txEl>
                                          </p:spTgt>
                                        </p:tgtEl>
                                        <p:attrNameLst>
                                          <p:attrName>style.visibility</p:attrName>
                                        </p:attrNameLst>
                                      </p:cBhvr>
                                      <p:to>
                                        <p:strVal val="visible"/>
                                      </p:to>
                                    </p:set>
                                    <p:animEffect transition="in" filter="wipe(left)">
                                      <p:cBhvr>
                                        <p:cTn id="20" dur="500"/>
                                        <p:tgtEl>
                                          <p:spTgt spid="15257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2579">
                                            <p:txEl>
                                              <p:pRg st="4" end="4"/>
                                            </p:txEl>
                                          </p:spTgt>
                                        </p:tgtEl>
                                        <p:attrNameLst>
                                          <p:attrName>style.visibility</p:attrName>
                                        </p:attrNameLst>
                                      </p:cBhvr>
                                      <p:to>
                                        <p:strVal val="visible"/>
                                      </p:to>
                                    </p:set>
                                    <p:animEffect transition="in" filter="wipe(left)">
                                      <p:cBhvr>
                                        <p:cTn id="25" dur="500"/>
                                        <p:tgtEl>
                                          <p:spTgt spid="152579">
                                            <p:txEl>
                                              <p:pRg st="4" end="4"/>
                                            </p:txEl>
                                          </p:spTgt>
                                        </p:tgtEl>
                                      </p:cBhvr>
                                    </p:animEffect>
                                  </p:childTnLst>
                                </p:cTn>
                              </p:par>
                            </p:childTnLst>
                          </p:cTn>
                        </p:par>
                        <p:par>
                          <p:cTn id="26" fill="hold">
                            <p:stCondLst>
                              <p:cond delay="500"/>
                            </p:stCondLst>
                            <p:childTnLst>
                              <p:par>
                                <p:cTn id="27" presetID="22" presetClass="entr" presetSubtype="8" fill="hold" nodeType="afterEffect">
                                  <p:stCondLst>
                                    <p:cond delay="0"/>
                                  </p:stCondLst>
                                  <p:childTnLst>
                                    <p:set>
                                      <p:cBhvr>
                                        <p:cTn id="28" dur="1" fill="hold">
                                          <p:stCondLst>
                                            <p:cond delay="0"/>
                                          </p:stCondLst>
                                        </p:cTn>
                                        <p:tgtEl>
                                          <p:spTgt spid="152579">
                                            <p:txEl>
                                              <p:pRg st="5" end="5"/>
                                            </p:txEl>
                                          </p:spTgt>
                                        </p:tgtEl>
                                        <p:attrNameLst>
                                          <p:attrName>style.visibility</p:attrName>
                                        </p:attrNameLst>
                                      </p:cBhvr>
                                      <p:to>
                                        <p:strVal val="visible"/>
                                      </p:to>
                                    </p:set>
                                    <p:animEffect transition="in" filter="wipe(left)">
                                      <p:cBhvr>
                                        <p:cTn id="29" dur="500"/>
                                        <p:tgtEl>
                                          <p:spTgt spid="15257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4632" name="Rectangle 8"/>
          <p:cNvSpPr>
            <a:spLocks noGrp="1" noChangeArrowheads="1"/>
          </p:cNvSpPr>
          <p:nvPr>
            <p:ph type="title"/>
          </p:nvPr>
        </p:nvSpPr>
        <p:spPr>
          <a:xfrm>
            <a:off x="0" y="-1"/>
            <a:ext cx="9144000" cy="1108075"/>
          </a:xfrm>
        </p:spPr>
        <p:txBody>
          <a:bodyPr>
            <a:normAutofit/>
          </a:bodyPr>
          <a:lstStyle/>
          <a:p>
            <a:r>
              <a:rPr lang="en-US" sz="3200" dirty="0"/>
              <a:t>From Competition to Competitive Dynamics</a:t>
            </a:r>
          </a:p>
        </p:txBody>
      </p:sp>
      <p:sp>
        <p:nvSpPr>
          <p:cNvPr id="29"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30" name="Slide Number Placeholder 3"/>
          <p:cNvSpPr>
            <a:spLocks noGrp="1"/>
          </p:cNvSpPr>
          <p:nvPr>
            <p:ph type="sldNum" sz="quarter" idx="11"/>
          </p:nvPr>
        </p:nvSpPr>
        <p:spPr/>
        <p:txBody>
          <a:bodyPr/>
          <a:lstStyle/>
          <a:p>
            <a:r>
              <a:rPr lang="en-US"/>
              <a:t>5–</a:t>
            </a:r>
            <a:fld id="{A3BBEF28-E1BB-4988-A44A-61FF2F1F7E6D}" type="slidenum">
              <a:rPr lang="en-US"/>
              <a:pPr/>
              <a:t>4</a:t>
            </a:fld>
            <a:endParaRPr lang="en-US"/>
          </a:p>
        </p:txBody>
      </p:sp>
      <p:grpSp>
        <p:nvGrpSpPr>
          <p:cNvPr id="154626" name="Group 2"/>
          <p:cNvGrpSpPr>
            <a:grpSpLocks/>
          </p:cNvGrpSpPr>
          <p:nvPr/>
        </p:nvGrpSpPr>
        <p:grpSpPr bwMode="auto">
          <a:xfrm>
            <a:off x="2743200" y="2971800"/>
            <a:ext cx="3962400" cy="2057400"/>
            <a:chOff x="1695" y="2250"/>
            <a:chExt cx="2467" cy="1021"/>
          </a:xfrm>
        </p:grpSpPr>
        <p:sp>
          <p:nvSpPr>
            <p:cNvPr id="154627" name="Line 3"/>
            <p:cNvSpPr>
              <a:spLocks noChangeShapeType="1"/>
            </p:cNvSpPr>
            <p:nvPr/>
          </p:nvSpPr>
          <p:spPr bwMode="auto">
            <a:xfrm>
              <a:off x="1695" y="2250"/>
              <a:ext cx="0" cy="1010"/>
            </a:xfrm>
            <a:prstGeom prst="line">
              <a:avLst/>
            </a:prstGeom>
            <a:noFill/>
            <a:ln w="2857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54628" name="Line 4"/>
            <p:cNvSpPr>
              <a:spLocks noChangeShapeType="1"/>
            </p:cNvSpPr>
            <p:nvPr/>
          </p:nvSpPr>
          <p:spPr bwMode="auto">
            <a:xfrm>
              <a:off x="4162" y="2869"/>
              <a:ext cx="0" cy="402"/>
            </a:xfrm>
            <a:prstGeom prst="line">
              <a:avLst/>
            </a:prstGeom>
            <a:noFill/>
            <a:ln w="2857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cxnSp>
        <p:nvCxnSpPr>
          <p:cNvPr id="154629" name="AutoShape 5"/>
          <p:cNvCxnSpPr>
            <a:cxnSpLocks noChangeShapeType="1"/>
            <a:endCxn id="154653" idx="1"/>
          </p:cNvCxnSpPr>
          <p:nvPr/>
        </p:nvCxnSpPr>
        <p:spPr bwMode="auto">
          <a:xfrm rot="16200000" flipH="1">
            <a:off x="1425865" y="2564103"/>
            <a:ext cx="709826" cy="400844"/>
          </a:xfrm>
          <a:prstGeom prst="bentConnector2">
            <a:avLst/>
          </a:prstGeom>
          <a:noFill/>
          <a:ln w="2857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630" name="AutoShape 6"/>
          <p:cNvCxnSpPr>
            <a:cxnSpLocks noChangeShapeType="1"/>
            <a:endCxn id="154637" idx="1"/>
          </p:cNvCxnSpPr>
          <p:nvPr/>
        </p:nvCxnSpPr>
        <p:spPr bwMode="auto">
          <a:xfrm flipV="1">
            <a:off x="3048000" y="2370138"/>
            <a:ext cx="1590675" cy="339725"/>
          </a:xfrm>
          <a:prstGeom prst="bentConnector3">
            <a:avLst>
              <a:gd name="adj1" fmla="val -1301"/>
            </a:avLst>
          </a:prstGeom>
          <a:noFill/>
          <a:ln w="2857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4631" name="AutoShape 7"/>
          <p:cNvCxnSpPr>
            <a:cxnSpLocks noChangeShapeType="1"/>
          </p:cNvCxnSpPr>
          <p:nvPr/>
        </p:nvCxnSpPr>
        <p:spPr bwMode="auto">
          <a:xfrm rot="16200000" flipH="1">
            <a:off x="3759994" y="2921794"/>
            <a:ext cx="196850" cy="1579562"/>
          </a:xfrm>
          <a:prstGeom prst="bentConnector2">
            <a:avLst/>
          </a:prstGeom>
          <a:noFill/>
          <a:ln w="28575">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634" name="Rectangle 10"/>
          <p:cNvSpPr>
            <a:spLocks noChangeArrowheads="1"/>
          </p:cNvSpPr>
          <p:nvPr/>
        </p:nvSpPr>
        <p:spPr bwMode="blackWhite">
          <a:xfrm>
            <a:off x="569913" y="1752600"/>
            <a:ext cx="2020887" cy="722313"/>
          </a:xfrm>
          <a:prstGeom prst="rect">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US" sz="2000" b="1" dirty="0">
                <a:solidFill>
                  <a:schemeClr val="bg1"/>
                </a:solidFill>
                <a:effectLst>
                  <a:outerShdw blurRad="38100" dist="38100" dir="2700000" algn="tl">
                    <a:srgbClr val="000000"/>
                  </a:outerShdw>
                </a:effectLst>
              </a:rPr>
              <a:t>Competitors</a:t>
            </a:r>
          </a:p>
        </p:txBody>
      </p:sp>
      <p:sp>
        <p:nvSpPr>
          <p:cNvPr id="154637" name="Rectangle 13"/>
          <p:cNvSpPr>
            <a:spLocks noChangeArrowheads="1"/>
          </p:cNvSpPr>
          <p:nvPr/>
        </p:nvSpPr>
        <p:spPr bwMode="blackWhite">
          <a:xfrm>
            <a:off x="4638675" y="1844675"/>
            <a:ext cx="3741738" cy="1050925"/>
          </a:xfrm>
          <a:prstGeom prst="rect">
            <a:avLst/>
          </a:prstGeom>
          <a:solidFill>
            <a:srgbClr val="703F00"/>
          </a:solid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rPr>
              <a:t>To gain an advantageous market position</a:t>
            </a:r>
          </a:p>
        </p:txBody>
      </p:sp>
      <p:sp>
        <p:nvSpPr>
          <p:cNvPr id="154640" name="Rectangle 16"/>
          <p:cNvSpPr>
            <a:spLocks noChangeArrowheads="1"/>
          </p:cNvSpPr>
          <p:nvPr/>
        </p:nvSpPr>
        <p:spPr bwMode="blackWhite">
          <a:xfrm>
            <a:off x="4638675" y="3124200"/>
            <a:ext cx="3743325" cy="1143000"/>
          </a:xfrm>
          <a:prstGeom prst="rect">
            <a:avLst/>
          </a:prstGeom>
          <a:solidFill>
            <a:srgbClr val="9A2C00"/>
          </a:solid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rPr>
              <a:t>Competitive behavior</a:t>
            </a:r>
          </a:p>
          <a:p>
            <a:pPr lvl="1">
              <a:buFontTx/>
              <a:buChar char="•"/>
            </a:pPr>
            <a:r>
              <a:rPr lang="en-US" b="1" dirty="0">
                <a:solidFill>
                  <a:schemeClr val="bg1"/>
                </a:solidFill>
                <a:effectLst>
                  <a:outerShdw blurRad="38100" dist="38100" dir="2700000" algn="tl">
                    <a:srgbClr val="000000"/>
                  </a:outerShdw>
                </a:effectLst>
              </a:rPr>
              <a:t>Competitive actions</a:t>
            </a:r>
          </a:p>
          <a:p>
            <a:pPr lvl="1">
              <a:buFontTx/>
              <a:buChar char="•"/>
            </a:pPr>
            <a:r>
              <a:rPr lang="en-US" b="1" dirty="0">
                <a:solidFill>
                  <a:schemeClr val="bg1"/>
                </a:solidFill>
                <a:effectLst>
                  <a:outerShdw blurRad="38100" dist="38100" dir="2700000" algn="tl">
                    <a:srgbClr val="000000"/>
                  </a:outerShdw>
                </a:effectLst>
              </a:rPr>
              <a:t>Competitive responses</a:t>
            </a:r>
          </a:p>
        </p:txBody>
      </p:sp>
      <p:sp>
        <p:nvSpPr>
          <p:cNvPr id="154643" name="AutoShape 19"/>
          <p:cNvSpPr>
            <a:spLocks noChangeArrowheads="1"/>
          </p:cNvSpPr>
          <p:nvPr/>
        </p:nvSpPr>
        <p:spPr bwMode="blackWhite">
          <a:xfrm>
            <a:off x="2057400" y="5029200"/>
            <a:ext cx="5149850" cy="1143000"/>
          </a:xfrm>
          <a:prstGeom prst="bevel">
            <a:avLst>
              <a:gd name="adj" fmla="val 9722"/>
            </a:avLst>
          </a:prstGeom>
          <a:solidFill>
            <a:srgbClr val="C41200"/>
          </a:solidFill>
          <a:ln/>
          <a:scene3d>
            <a:camera prst="orthographicFront">
              <a:rot lat="0" lon="0" rev="0"/>
            </a:camera>
            <a:lightRig rig="threePt" dir="t">
              <a:rot lat="0" lon="0" rev="0"/>
            </a:lightRig>
          </a:scene3d>
          <a:sp3d>
            <a:bevelT w="63500" h="25400"/>
          </a:sp3d>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lvl1pPr marL="225425" indent="-2254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b="1" dirty="0">
                <a:solidFill>
                  <a:schemeClr val="bg1"/>
                </a:solidFill>
                <a:effectLst>
                  <a:outerShdw blurRad="38100" dist="38100" dir="2700000" algn="tl">
                    <a:srgbClr val="000000"/>
                  </a:outerShdw>
                </a:effectLst>
              </a:rPr>
              <a:t>Competitive dynamics</a:t>
            </a:r>
          </a:p>
          <a:p>
            <a:pPr algn="ctr"/>
            <a:r>
              <a:rPr lang="en-US" b="1" dirty="0">
                <a:solidFill>
                  <a:schemeClr val="bg1"/>
                </a:solidFill>
                <a:effectLst>
                  <a:outerShdw blurRad="38100" dist="38100" dir="2700000" algn="tl">
                    <a:srgbClr val="000000"/>
                  </a:outerShdw>
                </a:effectLst>
              </a:rPr>
              <a:t>Competitive actions and responses taken by all firms competing in a market</a:t>
            </a:r>
            <a:endParaRPr lang="en-US" sz="2000" b="1" dirty="0">
              <a:solidFill>
                <a:schemeClr val="bg1"/>
              </a:solidFill>
              <a:effectLst>
                <a:outerShdw blurRad="38100" dist="38100" dir="2700000" algn="tl">
                  <a:srgbClr val="000000"/>
                </a:outerShdw>
              </a:effectLst>
            </a:endParaRPr>
          </a:p>
        </p:txBody>
      </p:sp>
      <p:sp useBgFill="1">
        <p:nvSpPr>
          <p:cNvPr id="154645" name="Oval 21"/>
          <p:cNvSpPr>
            <a:spLocks noChangeArrowheads="1"/>
          </p:cNvSpPr>
          <p:nvPr/>
        </p:nvSpPr>
        <p:spPr bwMode="auto">
          <a:xfrm>
            <a:off x="690563" y="2622550"/>
            <a:ext cx="396875" cy="276225"/>
          </a:xfrm>
          <a:prstGeom prst="ellipse">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4646" name="Text Box 22"/>
          <p:cNvSpPr txBox="1">
            <a:spLocks noChangeArrowheads="1"/>
          </p:cNvSpPr>
          <p:nvPr/>
        </p:nvSpPr>
        <p:spPr bwMode="auto">
          <a:xfrm>
            <a:off x="496888" y="2574925"/>
            <a:ext cx="11033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000" b="1" dirty="0"/>
              <a:t>Engage</a:t>
            </a:r>
            <a:br>
              <a:rPr lang="en-US" sz="2000" b="1" dirty="0"/>
            </a:br>
            <a:r>
              <a:rPr lang="en-US" sz="2000" b="1" dirty="0"/>
              <a:t>in</a:t>
            </a:r>
          </a:p>
        </p:txBody>
      </p:sp>
      <p:sp>
        <p:nvSpPr>
          <p:cNvPr id="154647" name="Text Box 23"/>
          <p:cNvSpPr txBox="1">
            <a:spLocks noChangeArrowheads="1"/>
          </p:cNvSpPr>
          <p:nvPr/>
        </p:nvSpPr>
        <p:spPr bwMode="auto">
          <a:xfrm>
            <a:off x="3305175" y="1889125"/>
            <a:ext cx="876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t>Why?</a:t>
            </a:r>
          </a:p>
        </p:txBody>
      </p:sp>
      <p:sp>
        <p:nvSpPr>
          <p:cNvPr id="154648" name="Text Box 24"/>
          <p:cNvSpPr txBox="1">
            <a:spLocks noChangeArrowheads="1"/>
          </p:cNvSpPr>
          <p:nvPr/>
        </p:nvSpPr>
        <p:spPr bwMode="auto">
          <a:xfrm>
            <a:off x="3276600" y="3870325"/>
            <a:ext cx="8763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t>How?</a:t>
            </a:r>
          </a:p>
        </p:txBody>
      </p:sp>
      <p:grpSp>
        <p:nvGrpSpPr>
          <p:cNvPr id="154649" name="Group 25"/>
          <p:cNvGrpSpPr>
            <a:grpSpLocks/>
          </p:cNvGrpSpPr>
          <p:nvPr/>
        </p:nvGrpSpPr>
        <p:grpSpPr bwMode="auto">
          <a:xfrm>
            <a:off x="692150" y="4191000"/>
            <a:ext cx="5861050" cy="808038"/>
            <a:chOff x="881" y="2649"/>
            <a:chExt cx="3692" cy="575"/>
          </a:xfrm>
        </p:grpSpPr>
        <p:sp>
          <p:nvSpPr>
            <p:cNvPr id="154650" name="Text Box 26"/>
            <p:cNvSpPr txBox="1">
              <a:spLocks noChangeArrowheads="1"/>
            </p:cNvSpPr>
            <p:nvPr/>
          </p:nvSpPr>
          <p:spPr bwMode="auto">
            <a:xfrm>
              <a:off x="881" y="2649"/>
              <a:ext cx="1227" cy="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000" b="1" dirty="0"/>
                <a:t>What Results?</a:t>
              </a:r>
            </a:p>
          </p:txBody>
        </p:sp>
        <p:sp>
          <p:nvSpPr>
            <p:cNvPr id="154651" name="Text Box 27"/>
            <p:cNvSpPr txBox="1">
              <a:spLocks noChangeArrowheads="1"/>
            </p:cNvSpPr>
            <p:nvPr/>
          </p:nvSpPr>
          <p:spPr bwMode="auto">
            <a:xfrm>
              <a:off x="3346" y="2941"/>
              <a:ext cx="1227" cy="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a:t>What Results?</a:t>
              </a:r>
            </a:p>
          </p:txBody>
        </p:sp>
      </p:grpSp>
      <p:sp>
        <p:nvSpPr>
          <p:cNvPr id="154653" name="Rectangle 29"/>
          <p:cNvSpPr>
            <a:spLocks noChangeArrowheads="1"/>
          </p:cNvSpPr>
          <p:nvPr/>
        </p:nvSpPr>
        <p:spPr bwMode="blackWhite">
          <a:xfrm>
            <a:off x="1981200" y="2603500"/>
            <a:ext cx="2022475" cy="1031875"/>
          </a:xfrm>
          <a:prstGeom prst="rect">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rPr>
              <a:t>Competitive rivalry</a:t>
            </a:r>
          </a:p>
        </p:txBody>
      </p:sp>
    </p:spTree>
    <p:extLst>
      <p:ext uri="{BB962C8B-B14F-4D97-AF65-F5344CB8AC3E}">
        <p14:creationId xmlns:p14="http://schemas.microsoft.com/office/powerpoint/2010/main" val="108856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54634"/>
                                        </p:tgtEl>
                                        <p:attrNameLst>
                                          <p:attrName>style.visibility</p:attrName>
                                        </p:attrNameLst>
                                      </p:cBhvr>
                                      <p:to>
                                        <p:strVal val="visible"/>
                                      </p:to>
                                    </p:set>
                                    <p:animEffect transition="in" filter="circle(out)">
                                      <p:cBhvr>
                                        <p:cTn id="7" dur="500"/>
                                        <p:tgtEl>
                                          <p:spTgt spid="15463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4646"/>
                                        </p:tgtEl>
                                        <p:attrNameLst>
                                          <p:attrName>style.visibility</p:attrName>
                                        </p:attrNameLst>
                                      </p:cBhvr>
                                      <p:to>
                                        <p:strVal val="visible"/>
                                      </p:to>
                                    </p:set>
                                    <p:animEffect transition="in" filter="wipe(left)">
                                      <p:cBhvr>
                                        <p:cTn id="11" dur="500"/>
                                        <p:tgtEl>
                                          <p:spTgt spid="154646"/>
                                        </p:tgtEl>
                                      </p:cBhvr>
                                    </p:animEffect>
                                  </p:childTnLst>
                                </p:cTn>
                              </p:par>
                              <p:par>
                                <p:cTn id="12" presetID="22" presetClass="entr" presetSubtype="8" fill="hold" nodeType="withEffect">
                                  <p:stCondLst>
                                    <p:cond delay="0"/>
                                  </p:stCondLst>
                                  <p:childTnLst>
                                    <p:set>
                                      <p:cBhvr>
                                        <p:cTn id="13" dur="1" fill="hold">
                                          <p:stCondLst>
                                            <p:cond delay="0"/>
                                          </p:stCondLst>
                                        </p:cTn>
                                        <p:tgtEl>
                                          <p:spTgt spid="154629"/>
                                        </p:tgtEl>
                                        <p:attrNameLst>
                                          <p:attrName>style.visibility</p:attrName>
                                        </p:attrNameLst>
                                      </p:cBhvr>
                                      <p:to>
                                        <p:strVal val="visible"/>
                                      </p:to>
                                    </p:set>
                                    <p:animEffect transition="in" filter="wipe(left)">
                                      <p:cBhvr>
                                        <p:cTn id="14" dur="500"/>
                                        <p:tgtEl>
                                          <p:spTgt spid="154629"/>
                                        </p:tgtEl>
                                      </p:cBhvr>
                                    </p:animEffect>
                                  </p:childTnLst>
                                </p:cTn>
                              </p:par>
                            </p:childTnLst>
                          </p:cTn>
                        </p:par>
                        <p:par>
                          <p:cTn id="15" fill="hold">
                            <p:stCondLst>
                              <p:cond delay="1000"/>
                            </p:stCondLst>
                            <p:childTnLst>
                              <p:par>
                                <p:cTn id="16" presetID="6" presetClass="entr" presetSubtype="32" fill="hold" grpId="0" nodeType="afterEffect">
                                  <p:stCondLst>
                                    <p:cond delay="0"/>
                                  </p:stCondLst>
                                  <p:childTnLst>
                                    <p:set>
                                      <p:cBhvr>
                                        <p:cTn id="17" dur="1" fill="hold">
                                          <p:stCondLst>
                                            <p:cond delay="0"/>
                                          </p:stCondLst>
                                        </p:cTn>
                                        <p:tgtEl>
                                          <p:spTgt spid="154653"/>
                                        </p:tgtEl>
                                        <p:attrNameLst>
                                          <p:attrName>style.visibility</p:attrName>
                                        </p:attrNameLst>
                                      </p:cBhvr>
                                      <p:to>
                                        <p:strVal val="visible"/>
                                      </p:to>
                                    </p:set>
                                    <p:animEffect transition="in" filter="circle(out)">
                                      <p:cBhvr>
                                        <p:cTn id="18" dur="500"/>
                                        <p:tgtEl>
                                          <p:spTgt spid="154653"/>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54647"/>
                                        </p:tgtEl>
                                        <p:attrNameLst>
                                          <p:attrName>style.visibility</p:attrName>
                                        </p:attrNameLst>
                                      </p:cBhvr>
                                      <p:to>
                                        <p:strVal val="visible"/>
                                      </p:to>
                                    </p:set>
                                    <p:animEffect transition="in" filter="wipe(left)">
                                      <p:cBhvr>
                                        <p:cTn id="22" dur="500"/>
                                        <p:tgtEl>
                                          <p:spTgt spid="154647"/>
                                        </p:tgtEl>
                                      </p:cBhvr>
                                    </p:animEffect>
                                  </p:childTnLst>
                                </p:cTn>
                              </p:par>
                              <p:par>
                                <p:cTn id="23" presetID="22" presetClass="entr" presetSubtype="8" fill="hold" nodeType="withEffect">
                                  <p:stCondLst>
                                    <p:cond delay="0"/>
                                  </p:stCondLst>
                                  <p:childTnLst>
                                    <p:set>
                                      <p:cBhvr>
                                        <p:cTn id="24" dur="1" fill="hold">
                                          <p:stCondLst>
                                            <p:cond delay="0"/>
                                          </p:stCondLst>
                                        </p:cTn>
                                        <p:tgtEl>
                                          <p:spTgt spid="154630"/>
                                        </p:tgtEl>
                                        <p:attrNameLst>
                                          <p:attrName>style.visibility</p:attrName>
                                        </p:attrNameLst>
                                      </p:cBhvr>
                                      <p:to>
                                        <p:strVal val="visible"/>
                                      </p:to>
                                    </p:set>
                                    <p:animEffect transition="in" filter="wipe(left)">
                                      <p:cBhvr>
                                        <p:cTn id="25" dur="500"/>
                                        <p:tgtEl>
                                          <p:spTgt spid="154630"/>
                                        </p:tgtEl>
                                      </p:cBhvr>
                                    </p:animEffect>
                                  </p:childTnLst>
                                </p:cTn>
                              </p:par>
                            </p:childTnLst>
                          </p:cTn>
                        </p:par>
                        <p:par>
                          <p:cTn id="26" fill="hold">
                            <p:stCondLst>
                              <p:cond delay="2000"/>
                            </p:stCondLst>
                            <p:childTnLst>
                              <p:par>
                                <p:cTn id="27" presetID="6" presetClass="entr" presetSubtype="32" fill="hold" grpId="0" nodeType="afterEffect">
                                  <p:stCondLst>
                                    <p:cond delay="0"/>
                                  </p:stCondLst>
                                  <p:childTnLst>
                                    <p:set>
                                      <p:cBhvr>
                                        <p:cTn id="28" dur="1" fill="hold">
                                          <p:stCondLst>
                                            <p:cond delay="0"/>
                                          </p:stCondLst>
                                        </p:cTn>
                                        <p:tgtEl>
                                          <p:spTgt spid="154637"/>
                                        </p:tgtEl>
                                        <p:attrNameLst>
                                          <p:attrName>style.visibility</p:attrName>
                                        </p:attrNameLst>
                                      </p:cBhvr>
                                      <p:to>
                                        <p:strVal val="visible"/>
                                      </p:to>
                                    </p:set>
                                    <p:animEffect transition="in" filter="circle(out)">
                                      <p:cBhvr>
                                        <p:cTn id="29" dur="500"/>
                                        <p:tgtEl>
                                          <p:spTgt spid="154637"/>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54631"/>
                                        </p:tgtEl>
                                        <p:attrNameLst>
                                          <p:attrName>style.visibility</p:attrName>
                                        </p:attrNameLst>
                                      </p:cBhvr>
                                      <p:to>
                                        <p:strVal val="visible"/>
                                      </p:to>
                                    </p:set>
                                    <p:animEffect transition="in" filter="wipe(left)">
                                      <p:cBhvr>
                                        <p:cTn id="33" dur="500"/>
                                        <p:tgtEl>
                                          <p:spTgt spid="15463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54648"/>
                                        </p:tgtEl>
                                        <p:attrNameLst>
                                          <p:attrName>style.visibility</p:attrName>
                                        </p:attrNameLst>
                                      </p:cBhvr>
                                      <p:to>
                                        <p:strVal val="visible"/>
                                      </p:to>
                                    </p:set>
                                    <p:animEffect transition="in" filter="wipe(left)">
                                      <p:cBhvr>
                                        <p:cTn id="36" dur="500"/>
                                        <p:tgtEl>
                                          <p:spTgt spid="154648"/>
                                        </p:tgtEl>
                                      </p:cBhvr>
                                    </p:animEffect>
                                  </p:childTnLst>
                                </p:cTn>
                              </p:par>
                            </p:childTnLst>
                          </p:cTn>
                        </p:par>
                        <p:par>
                          <p:cTn id="37" fill="hold">
                            <p:stCondLst>
                              <p:cond delay="3000"/>
                            </p:stCondLst>
                            <p:childTnLst>
                              <p:par>
                                <p:cTn id="38" presetID="6" presetClass="entr" presetSubtype="32" fill="hold" grpId="0" nodeType="afterEffect">
                                  <p:stCondLst>
                                    <p:cond delay="0"/>
                                  </p:stCondLst>
                                  <p:childTnLst>
                                    <p:set>
                                      <p:cBhvr>
                                        <p:cTn id="39" dur="1" fill="hold">
                                          <p:stCondLst>
                                            <p:cond delay="0"/>
                                          </p:stCondLst>
                                        </p:cTn>
                                        <p:tgtEl>
                                          <p:spTgt spid="154640"/>
                                        </p:tgtEl>
                                        <p:attrNameLst>
                                          <p:attrName>style.visibility</p:attrName>
                                        </p:attrNameLst>
                                      </p:cBhvr>
                                      <p:to>
                                        <p:strVal val="visible"/>
                                      </p:to>
                                    </p:set>
                                    <p:animEffect transition="in" filter="circle(out)">
                                      <p:cBhvr>
                                        <p:cTn id="40" dur="500"/>
                                        <p:tgtEl>
                                          <p:spTgt spid="154640"/>
                                        </p:tgtEl>
                                      </p:cBhvr>
                                    </p:animEffect>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154626"/>
                                        </p:tgtEl>
                                        <p:attrNameLst>
                                          <p:attrName>style.visibility</p:attrName>
                                        </p:attrNameLst>
                                      </p:cBhvr>
                                      <p:to>
                                        <p:strVal val="visible"/>
                                      </p:to>
                                    </p:set>
                                    <p:animEffect transition="in" filter="wipe(up)">
                                      <p:cBhvr>
                                        <p:cTn id="44" dur="500"/>
                                        <p:tgtEl>
                                          <p:spTgt spid="154626"/>
                                        </p:tgtEl>
                                      </p:cBhvr>
                                    </p:animEffect>
                                  </p:childTnLst>
                                </p:cTn>
                              </p:par>
                              <p:par>
                                <p:cTn id="45" presetID="22" presetClass="entr" presetSubtype="1" fill="hold" nodeType="withEffect">
                                  <p:stCondLst>
                                    <p:cond delay="0"/>
                                  </p:stCondLst>
                                  <p:childTnLst>
                                    <p:set>
                                      <p:cBhvr>
                                        <p:cTn id="46" dur="1" fill="hold">
                                          <p:stCondLst>
                                            <p:cond delay="0"/>
                                          </p:stCondLst>
                                        </p:cTn>
                                        <p:tgtEl>
                                          <p:spTgt spid="154649"/>
                                        </p:tgtEl>
                                        <p:attrNameLst>
                                          <p:attrName>style.visibility</p:attrName>
                                        </p:attrNameLst>
                                      </p:cBhvr>
                                      <p:to>
                                        <p:strVal val="visible"/>
                                      </p:to>
                                    </p:set>
                                    <p:animEffect transition="in" filter="wipe(up)">
                                      <p:cBhvr>
                                        <p:cTn id="47" dur="500"/>
                                        <p:tgtEl>
                                          <p:spTgt spid="154649"/>
                                        </p:tgtEl>
                                      </p:cBhvr>
                                    </p:animEffect>
                                  </p:childTnLst>
                                </p:cTn>
                              </p:par>
                            </p:childTnLst>
                          </p:cTn>
                        </p:par>
                        <p:par>
                          <p:cTn id="48" fill="hold">
                            <p:stCondLst>
                              <p:cond delay="4000"/>
                            </p:stCondLst>
                            <p:childTnLst>
                              <p:par>
                                <p:cTn id="49" presetID="6" presetClass="entr" presetSubtype="32" fill="hold" grpId="0" nodeType="afterEffect">
                                  <p:stCondLst>
                                    <p:cond delay="0"/>
                                  </p:stCondLst>
                                  <p:childTnLst>
                                    <p:set>
                                      <p:cBhvr>
                                        <p:cTn id="50" dur="1" fill="hold">
                                          <p:stCondLst>
                                            <p:cond delay="0"/>
                                          </p:stCondLst>
                                        </p:cTn>
                                        <p:tgtEl>
                                          <p:spTgt spid="154643"/>
                                        </p:tgtEl>
                                        <p:attrNameLst>
                                          <p:attrName>style.visibility</p:attrName>
                                        </p:attrNameLst>
                                      </p:cBhvr>
                                      <p:to>
                                        <p:strVal val="visible"/>
                                      </p:to>
                                    </p:set>
                                    <p:animEffect transition="in" filter="circle(out)">
                                      <p:cBhvr>
                                        <p:cTn id="51" dur="500"/>
                                        <p:tgtEl>
                                          <p:spTgt spid="154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34" grpId="0" animBg="1"/>
      <p:bldP spid="154637" grpId="0" animBg="1"/>
      <p:bldP spid="154640" grpId="0" animBg="1"/>
      <p:bldP spid="154643" grpId="0" animBg="1"/>
      <p:bldP spid="154646" grpId="0"/>
      <p:bldP spid="154647" grpId="0"/>
      <p:bldP spid="154648" grpId="0"/>
      <p:bldP spid="15465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t>Competitive Rivalry’s Effect on Strategy</a:t>
            </a:r>
          </a:p>
        </p:txBody>
      </p:sp>
      <p:sp>
        <p:nvSpPr>
          <p:cNvPr id="158723" name="Rectangle 3"/>
          <p:cNvSpPr>
            <a:spLocks noGrp="1" noChangeArrowheads="1"/>
          </p:cNvSpPr>
          <p:nvPr>
            <p:ph idx="1"/>
          </p:nvPr>
        </p:nvSpPr>
        <p:spPr/>
        <p:txBody>
          <a:bodyPr>
            <a:normAutofit lnSpcReduction="10000"/>
          </a:bodyPr>
          <a:lstStyle/>
          <a:p>
            <a:pPr>
              <a:spcBef>
                <a:spcPts val="1200"/>
              </a:spcBef>
            </a:pPr>
            <a:r>
              <a:rPr lang="en-US" dirty="0"/>
              <a:t>Success of a strategy is determined by:</a:t>
            </a:r>
          </a:p>
          <a:p>
            <a:pPr lvl="1">
              <a:spcBef>
                <a:spcPts val="1200"/>
              </a:spcBef>
            </a:pPr>
            <a:r>
              <a:rPr lang="en-US" dirty="0"/>
              <a:t>the firm’s initial competitive actions.</a:t>
            </a:r>
          </a:p>
          <a:p>
            <a:pPr lvl="1">
              <a:spcBef>
                <a:spcPts val="1200"/>
              </a:spcBef>
            </a:pPr>
            <a:r>
              <a:rPr lang="en-US" dirty="0"/>
              <a:t>how well it anticipates competitors’ responses to them.</a:t>
            </a:r>
          </a:p>
          <a:p>
            <a:pPr lvl="1">
              <a:spcBef>
                <a:spcPts val="1200"/>
              </a:spcBef>
            </a:pPr>
            <a:r>
              <a:rPr lang="en-US" dirty="0"/>
              <a:t>how well the firm anticipates and responds to its competitors’ initial actions.</a:t>
            </a:r>
          </a:p>
          <a:p>
            <a:pPr>
              <a:spcBef>
                <a:spcPts val="1200"/>
              </a:spcBef>
            </a:pPr>
            <a:r>
              <a:rPr lang="en-US" dirty="0"/>
              <a:t>Competitive rivalry:</a:t>
            </a:r>
          </a:p>
          <a:p>
            <a:pPr lvl="1">
              <a:spcBef>
                <a:spcPts val="1200"/>
              </a:spcBef>
            </a:pPr>
            <a:r>
              <a:rPr lang="en-US" dirty="0"/>
              <a:t>affects all types of strategies.</a:t>
            </a:r>
          </a:p>
          <a:p>
            <a:pPr lvl="1">
              <a:spcBef>
                <a:spcPts val="1200"/>
              </a:spcBef>
            </a:pPr>
            <a:r>
              <a:rPr lang="en-US" dirty="0"/>
              <a:t>has a dominant influence on the firm’s business-level strategy or strategies.</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88400E19-686C-41FF-9C08-274BCB2C5D65}" type="slidenum">
              <a:rPr lang="en-US"/>
              <a:pPr/>
              <a:t>5</a:t>
            </a:fld>
            <a:endParaRPr lang="en-US"/>
          </a:p>
        </p:txBody>
      </p:sp>
    </p:spTree>
    <p:extLst>
      <p:ext uri="{BB962C8B-B14F-4D97-AF65-F5344CB8AC3E}">
        <p14:creationId xmlns:p14="http://schemas.microsoft.com/office/powerpoint/2010/main" val="175847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wipe(left)">
                                      <p:cBhvr>
                                        <p:cTn id="7" dur="500"/>
                                        <p:tgtEl>
                                          <p:spTgt spid="15872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8723">
                                            <p:txEl>
                                              <p:pRg st="1" end="1"/>
                                            </p:txEl>
                                          </p:spTgt>
                                        </p:tgtEl>
                                        <p:attrNameLst>
                                          <p:attrName>style.visibility</p:attrName>
                                        </p:attrNameLst>
                                      </p:cBhvr>
                                      <p:to>
                                        <p:strVal val="visible"/>
                                      </p:to>
                                    </p:set>
                                    <p:animEffect transition="in" filter="wipe(left)">
                                      <p:cBhvr>
                                        <p:cTn id="11" dur="500"/>
                                        <p:tgtEl>
                                          <p:spTgt spid="15872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8723">
                                            <p:txEl>
                                              <p:pRg st="2" end="2"/>
                                            </p:txEl>
                                          </p:spTgt>
                                        </p:tgtEl>
                                        <p:attrNameLst>
                                          <p:attrName>style.visibility</p:attrName>
                                        </p:attrNameLst>
                                      </p:cBhvr>
                                      <p:to>
                                        <p:strVal val="visible"/>
                                      </p:to>
                                    </p:set>
                                    <p:animEffect transition="in" filter="wipe(left)">
                                      <p:cBhvr>
                                        <p:cTn id="16" dur="500"/>
                                        <p:tgtEl>
                                          <p:spTgt spid="15872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8723">
                                            <p:txEl>
                                              <p:pRg st="3" end="3"/>
                                            </p:txEl>
                                          </p:spTgt>
                                        </p:tgtEl>
                                        <p:attrNameLst>
                                          <p:attrName>style.visibility</p:attrName>
                                        </p:attrNameLst>
                                      </p:cBhvr>
                                      <p:to>
                                        <p:strVal val="visible"/>
                                      </p:to>
                                    </p:set>
                                    <p:animEffect transition="in" filter="wipe(left)">
                                      <p:cBhvr>
                                        <p:cTn id="21" dur="500"/>
                                        <p:tgtEl>
                                          <p:spTgt spid="15872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8723">
                                            <p:txEl>
                                              <p:pRg st="4" end="4"/>
                                            </p:txEl>
                                          </p:spTgt>
                                        </p:tgtEl>
                                        <p:attrNameLst>
                                          <p:attrName>style.visibility</p:attrName>
                                        </p:attrNameLst>
                                      </p:cBhvr>
                                      <p:to>
                                        <p:strVal val="visible"/>
                                      </p:to>
                                    </p:set>
                                    <p:animEffect transition="in" filter="wipe(left)">
                                      <p:cBhvr>
                                        <p:cTn id="26" dur="500"/>
                                        <p:tgtEl>
                                          <p:spTgt spid="158723">
                                            <p:txEl>
                                              <p:pRg st="4" end="4"/>
                                            </p:txEl>
                                          </p:spTgt>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158723">
                                            <p:txEl>
                                              <p:pRg st="5" end="5"/>
                                            </p:txEl>
                                          </p:spTgt>
                                        </p:tgtEl>
                                        <p:attrNameLst>
                                          <p:attrName>style.visibility</p:attrName>
                                        </p:attrNameLst>
                                      </p:cBhvr>
                                      <p:to>
                                        <p:strVal val="visible"/>
                                      </p:to>
                                    </p:set>
                                    <p:animEffect transition="in" filter="wipe(left)">
                                      <p:cBhvr>
                                        <p:cTn id="30" dur="500"/>
                                        <p:tgtEl>
                                          <p:spTgt spid="15872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58723">
                                            <p:txEl>
                                              <p:pRg st="6" end="6"/>
                                            </p:txEl>
                                          </p:spTgt>
                                        </p:tgtEl>
                                        <p:attrNameLst>
                                          <p:attrName>style.visibility</p:attrName>
                                        </p:attrNameLst>
                                      </p:cBhvr>
                                      <p:to>
                                        <p:strVal val="visible"/>
                                      </p:to>
                                    </p:set>
                                    <p:animEffect transition="in" filter="wipe(left)">
                                      <p:cBhvr>
                                        <p:cTn id="35" dur="500"/>
                                        <p:tgtEl>
                                          <p:spTgt spid="1587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a:t>A Model of Competitive Rivalry</a:t>
            </a:r>
          </a:p>
        </p:txBody>
      </p:sp>
      <p:sp>
        <p:nvSpPr>
          <p:cNvPr id="160771" name="Rectangle 3"/>
          <p:cNvSpPr>
            <a:spLocks noGrp="1" noChangeArrowheads="1"/>
          </p:cNvSpPr>
          <p:nvPr>
            <p:ph idx="1"/>
          </p:nvPr>
        </p:nvSpPr>
        <p:spPr/>
        <p:txBody>
          <a:bodyPr/>
          <a:lstStyle/>
          <a:p>
            <a:pPr>
              <a:spcBef>
                <a:spcPct val="40000"/>
              </a:spcBef>
            </a:pPr>
            <a:r>
              <a:rPr lang="en-US" dirty="0"/>
              <a:t>Firms are mutually interdependent when:</a:t>
            </a:r>
          </a:p>
          <a:p>
            <a:pPr lvl="1">
              <a:spcBef>
                <a:spcPct val="40000"/>
              </a:spcBef>
            </a:pPr>
            <a:r>
              <a:rPr lang="en-US" dirty="0"/>
              <a:t>a firm’s competitive actions have noticeable effects on its competitors.</a:t>
            </a:r>
          </a:p>
          <a:p>
            <a:pPr lvl="1">
              <a:spcBef>
                <a:spcPct val="40000"/>
              </a:spcBef>
            </a:pPr>
            <a:r>
              <a:rPr lang="en-US" dirty="0"/>
              <a:t>a firm’s competitive actions elicit competitive responses from its competitors.</a:t>
            </a:r>
          </a:p>
          <a:p>
            <a:pPr lvl="1">
              <a:spcBef>
                <a:spcPct val="40000"/>
              </a:spcBef>
            </a:pPr>
            <a:r>
              <a:rPr lang="en-US" dirty="0"/>
              <a:t>competitors feel each other’s actions and responses.</a:t>
            </a:r>
          </a:p>
          <a:p>
            <a:pPr>
              <a:spcBef>
                <a:spcPct val="40000"/>
              </a:spcBef>
            </a:pPr>
            <a:r>
              <a:rPr lang="en-US" dirty="0"/>
              <a:t>Marketplace success is a function of both individual strategies and the consequences of their use.</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9C163BBC-2740-40F3-ADA3-871ACE956506}" type="slidenum">
              <a:rPr lang="en-US"/>
              <a:pPr/>
              <a:t>6</a:t>
            </a:fld>
            <a:endParaRPr lang="en-US"/>
          </a:p>
        </p:txBody>
      </p:sp>
    </p:spTree>
    <p:extLst>
      <p:ext uri="{BB962C8B-B14F-4D97-AF65-F5344CB8AC3E}">
        <p14:creationId xmlns:p14="http://schemas.microsoft.com/office/powerpoint/2010/main" val="8137529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animEffect transition="in" filter="wipe(left)">
                                      <p:cBhvr>
                                        <p:cTn id="7" dur="500"/>
                                        <p:tgtEl>
                                          <p:spTgt spid="16077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0771">
                                            <p:txEl>
                                              <p:pRg st="1" end="1"/>
                                            </p:txEl>
                                          </p:spTgt>
                                        </p:tgtEl>
                                        <p:attrNameLst>
                                          <p:attrName>style.visibility</p:attrName>
                                        </p:attrNameLst>
                                      </p:cBhvr>
                                      <p:to>
                                        <p:strVal val="visible"/>
                                      </p:to>
                                    </p:set>
                                    <p:animEffect transition="in" filter="wipe(left)">
                                      <p:cBhvr>
                                        <p:cTn id="11" dur="500"/>
                                        <p:tgtEl>
                                          <p:spTgt spid="160771">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0771">
                                            <p:txEl>
                                              <p:pRg st="2" end="2"/>
                                            </p:txEl>
                                          </p:spTgt>
                                        </p:tgtEl>
                                        <p:attrNameLst>
                                          <p:attrName>style.visibility</p:attrName>
                                        </p:attrNameLst>
                                      </p:cBhvr>
                                      <p:to>
                                        <p:strVal val="visible"/>
                                      </p:to>
                                    </p:set>
                                    <p:animEffect transition="in" filter="wipe(left)">
                                      <p:cBhvr>
                                        <p:cTn id="16" dur="500"/>
                                        <p:tgtEl>
                                          <p:spTgt spid="16077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0771">
                                            <p:txEl>
                                              <p:pRg st="3" end="3"/>
                                            </p:txEl>
                                          </p:spTgt>
                                        </p:tgtEl>
                                        <p:attrNameLst>
                                          <p:attrName>style.visibility</p:attrName>
                                        </p:attrNameLst>
                                      </p:cBhvr>
                                      <p:to>
                                        <p:strVal val="visible"/>
                                      </p:to>
                                    </p:set>
                                    <p:animEffect transition="in" filter="wipe(left)">
                                      <p:cBhvr>
                                        <p:cTn id="21" dur="500"/>
                                        <p:tgtEl>
                                          <p:spTgt spid="160771">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60771">
                                            <p:txEl>
                                              <p:pRg st="4" end="4"/>
                                            </p:txEl>
                                          </p:spTgt>
                                        </p:tgtEl>
                                        <p:attrNameLst>
                                          <p:attrName>style.visibility</p:attrName>
                                        </p:attrNameLst>
                                      </p:cBhvr>
                                      <p:to>
                                        <p:strVal val="visible"/>
                                      </p:to>
                                    </p:set>
                                    <p:animEffect transition="in" filter="wipe(left)">
                                      <p:cBhvr>
                                        <p:cTn id="26" dur="500"/>
                                        <p:tgtEl>
                                          <p:spTgt spid="160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23" name="Slide Number Placeholder 3"/>
          <p:cNvSpPr>
            <a:spLocks noGrp="1"/>
          </p:cNvSpPr>
          <p:nvPr>
            <p:ph type="sldNum" sz="quarter" idx="11"/>
          </p:nvPr>
        </p:nvSpPr>
        <p:spPr/>
        <p:txBody>
          <a:bodyPr/>
          <a:lstStyle/>
          <a:p>
            <a:r>
              <a:rPr lang="en-US"/>
              <a:t>5–</a:t>
            </a:r>
            <a:fld id="{BF2D699D-3852-49EF-BA2F-760C07C390B8}" type="slidenum">
              <a:rPr lang="en-US"/>
              <a:pPr/>
              <a:t>7</a:t>
            </a:fld>
            <a:endParaRPr lang="en-US"/>
          </a:p>
        </p:txBody>
      </p:sp>
      <p:sp>
        <p:nvSpPr>
          <p:cNvPr id="162818" name="Rectangle 2"/>
          <p:cNvSpPr>
            <a:spLocks noGrp="1" noChangeArrowheads="1"/>
          </p:cNvSpPr>
          <p:nvPr>
            <p:ph type="title"/>
          </p:nvPr>
        </p:nvSpPr>
        <p:spPr/>
        <p:txBody>
          <a:bodyPr/>
          <a:lstStyle/>
          <a:p>
            <a:r>
              <a:rPr lang="en-US"/>
              <a:t>A Model of Competitive Rivalry</a:t>
            </a:r>
          </a:p>
        </p:txBody>
      </p:sp>
      <p:sp>
        <p:nvSpPr>
          <p:cNvPr id="162837" name="Line 21"/>
          <p:cNvSpPr>
            <a:spLocks noChangeShapeType="1"/>
          </p:cNvSpPr>
          <p:nvPr/>
        </p:nvSpPr>
        <p:spPr bwMode="auto">
          <a:xfrm>
            <a:off x="3895725" y="2187575"/>
            <a:ext cx="685800" cy="0"/>
          </a:xfrm>
          <a:prstGeom prst="line">
            <a:avLst/>
          </a:prstGeom>
          <a:noFill/>
          <a:ln w="571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162820" name="Rectangle 4"/>
          <p:cNvSpPr>
            <a:spLocks noChangeArrowheads="1"/>
          </p:cNvSpPr>
          <p:nvPr/>
        </p:nvSpPr>
        <p:spPr bwMode="blackWhite">
          <a:xfrm>
            <a:off x="838200" y="1544638"/>
            <a:ext cx="3101975" cy="1250950"/>
          </a:xfrm>
          <a:prstGeom prst="rect">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lvl1pPr marL="225425" indent="-2254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b="1" dirty="0">
                <a:solidFill>
                  <a:schemeClr val="bg1"/>
                </a:solidFill>
                <a:effectLst>
                  <a:outerShdw blurRad="38100" dist="38100" dir="2700000" algn="tl">
                    <a:srgbClr val="000000"/>
                  </a:outerShdw>
                </a:effectLst>
              </a:rPr>
              <a:t>Competitive Analysis</a:t>
            </a:r>
          </a:p>
          <a:p>
            <a:pPr>
              <a:buFontTx/>
              <a:buChar char="•"/>
            </a:pPr>
            <a:r>
              <a:rPr lang="en-US" b="1" dirty="0">
                <a:solidFill>
                  <a:schemeClr val="bg1"/>
                </a:solidFill>
                <a:effectLst>
                  <a:outerShdw blurRad="38100" dist="38100" dir="2700000" algn="tl">
                    <a:srgbClr val="000000"/>
                  </a:outerShdw>
                </a:effectLst>
              </a:rPr>
              <a:t>Market commonality</a:t>
            </a:r>
          </a:p>
          <a:p>
            <a:pPr>
              <a:buFontTx/>
              <a:buChar char="•"/>
            </a:pPr>
            <a:r>
              <a:rPr lang="en-US" b="1" dirty="0">
                <a:solidFill>
                  <a:schemeClr val="bg1"/>
                </a:solidFill>
                <a:effectLst>
                  <a:outerShdw blurRad="38100" dist="38100" dir="2700000" algn="tl">
                    <a:srgbClr val="000000"/>
                  </a:outerShdw>
                </a:effectLst>
              </a:rPr>
              <a:t>Resource similarity</a:t>
            </a:r>
          </a:p>
        </p:txBody>
      </p:sp>
      <p:sp>
        <p:nvSpPr>
          <p:cNvPr id="162826" name="Rectangle 10"/>
          <p:cNvSpPr>
            <a:spLocks noChangeArrowheads="1"/>
          </p:cNvSpPr>
          <p:nvPr/>
        </p:nvSpPr>
        <p:spPr bwMode="blackWhite">
          <a:xfrm>
            <a:off x="4766810" y="3505200"/>
            <a:ext cx="3484562" cy="2667000"/>
          </a:xfrm>
          <a:prstGeom prst="rect">
            <a:avLst/>
          </a:prstGeom>
          <a:solidFill>
            <a:srgbClr val="703F00"/>
          </a:solid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lvl1pPr marL="225425" indent="-2254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b="1" dirty="0">
                <a:solidFill>
                  <a:schemeClr val="bg1"/>
                </a:solidFill>
                <a:effectLst>
                  <a:outerShdw blurRad="38100" dist="38100" dir="2700000" algn="tl">
                    <a:srgbClr val="000000"/>
                  </a:outerShdw>
                </a:effectLst>
              </a:rPr>
              <a:t>Competitive Rivalry</a:t>
            </a:r>
          </a:p>
          <a:p>
            <a:pPr>
              <a:buFontTx/>
              <a:buChar char="•"/>
            </a:pPr>
            <a:r>
              <a:rPr lang="en-US" b="1" dirty="0">
                <a:solidFill>
                  <a:schemeClr val="bg1"/>
                </a:solidFill>
                <a:effectLst>
                  <a:outerShdw blurRad="38100" dist="38100" dir="2700000" algn="tl">
                    <a:srgbClr val="000000"/>
                  </a:outerShdw>
                </a:effectLst>
              </a:rPr>
              <a:t> Likelihood of attack</a:t>
            </a:r>
          </a:p>
          <a:p>
            <a:pPr lvl="1">
              <a:buFontTx/>
              <a:buChar char="•"/>
            </a:pPr>
            <a:r>
              <a:rPr lang="en-US" sz="1600" b="1" dirty="0">
                <a:solidFill>
                  <a:schemeClr val="bg1"/>
                </a:solidFill>
                <a:effectLst>
                  <a:outerShdw blurRad="38100" dist="38100" dir="2700000" algn="tl">
                    <a:srgbClr val="000000"/>
                  </a:outerShdw>
                </a:effectLst>
              </a:rPr>
              <a:t>First-mover benefits</a:t>
            </a:r>
          </a:p>
          <a:p>
            <a:pPr lvl="1">
              <a:buFontTx/>
              <a:buChar char="•"/>
            </a:pPr>
            <a:r>
              <a:rPr lang="en-US" sz="1600" b="1" dirty="0">
                <a:solidFill>
                  <a:schemeClr val="bg1"/>
                </a:solidFill>
                <a:effectLst>
                  <a:outerShdw blurRad="38100" dist="38100" dir="2700000" algn="tl">
                    <a:srgbClr val="000000"/>
                  </a:outerShdw>
                </a:effectLst>
              </a:rPr>
              <a:t>Organizational size</a:t>
            </a:r>
          </a:p>
          <a:p>
            <a:pPr lvl="1">
              <a:buFontTx/>
              <a:buChar char="•"/>
            </a:pPr>
            <a:r>
              <a:rPr lang="en-US" sz="1600" b="1" dirty="0">
                <a:solidFill>
                  <a:schemeClr val="bg1"/>
                </a:solidFill>
                <a:effectLst>
                  <a:outerShdw blurRad="38100" dist="38100" dir="2700000" algn="tl">
                    <a:srgbClr val="000000"/>
                  </a:outerShdw>
                </a:effectLst>
              </a:rPr>
              <a:t>Quality</a:t>
            </a:r>
          </a:p>
          <a:p>
            <a:pPr>
              <a:buFontTx/>
              <a:buChar char="•"/>
            </a:pPr>
            <a:r>
              <a:rPr lang="en-US" b="1" dirty="0">
                <a:solidFill>
                  <a:schemeClr val="bg1"/>
                </a:solidFill>
                <a:effectLst>
                  <a:outerShdw blurRad="38100" dist="38100" dir="2700000" algn="tl">
                    <a:srgbClr val="000000"/>
                  </a:outerShdw>
                </a:effectLst>
              </a:rPr>
              <a:t> Likelihood of response</a:t>
            </a:r>
          </a:p>
          <a:p>
            <a:pPr lvl="1">
              <a:buFontTx/>
              <a:buChar char="•"/>
            </a:pPr>
            <a:r>
              <a:rPr lang="en-US" sz="1600" b="1" dirty="0">
                <a:solidFill>
                  <a:schemeClr val="bg1"/>
                </a:solidFill>
                <a:effectLst>
                  <a:outerShdw blurRad="38100" dist="38100" dir="2700000" algn="tl">
                    <a:srgbClr val="000000"/>
                  </a:outerShdw>
                </a:effectLst>
              </a:rPr>
              <a:t>Type of competitive action</a:t>
            </a:r>
          </a:p>
          <a:p>
            <a:pPr lvl="1">
              <a:buFontTx/>
              <a:buChar char="•"/>
            </a:pPr>
            <a:r>
              <a:rPr lang="en-US" sz="1600" b="1" dirty="0">
                <a:solidFill>
                  <a:schemeClr val="bg1"/>
                </a:solidFill>
                <a:effectLst>
                  <a:outerShdw blurRad="38100" dist="38100" dir="2700000" algn="tl">
                    <a:srgbClr val="000000"/>
                  </a:outerShdw>
                </a:effectLst>
              </a:rPr>
              <a:t>Actor’s reputation</a:t>
            </a:r>
          </a:p>
          <a:p>
            <a:pPr lvl="1">
              <a:buFontTx/>
              <a:buChar char="•"/>
            </a:pPr>
            <a:r>
              <a:rPr lang="en-US" sz="1600" b="1" dirty="0">
                <a:solidFill>
                  <a:schemeClr val="bg1"/>
                </a:solidFill>
                <a:effectLst>
                  <a:outerShdw blurRad="38100" dist="38100" dir="2700000" algn="tl">
                    <a:srgbClr val="000000"/>
                  </a:outerShdw>
                </a:effectLst>
              </a:rPr>
              <a:t>Market dependence</a:t>
            </a:r>
          </a:p>
        </p:txBody>
      </p:sp>
      <p:sp>
        <p:nvSpPr>
          <p:cNvPr id="162829" name="Rectangle 13"/>
          <p:cNvSpPr>
            <a:spLocks noChangeArrowheads="1"/>
          </p:cNvSpPr>
          <p:nvPr/>
        </p:nvSpPr>
        <p:spPr bwMode="blackWhite">
          <a:xfrm>
            <a:off x="870858" y="4181475"/>
            <a:ext cx="3073400" cy="1339850"/>
          </a:xfrm>
          <a:prstGeom prst="rect">
            <a:avLst/>
          </a:prstGeom>
          <a:solidFill>
            <a:srgbClr val="9A2C00"/>
          </a:solid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lvl1pPr marL="225425" indent="-225425">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gn="ctr"/>
            <a:r>
              <a:rPr lang="en-US" b="1" dirty="0">
                <a:solidFill>
                  <a:schemeClr val="bg1"/>
                </a:solidFill>
                <a:effectLst>
                  <a:outerShdw blurRad="38100" dist="38100" dir="2700000" algn="tl">
                    <a:srgbClr val="000000"/>
                  </a:outerShdw>
                </a:effectLst>
              </a:rPr>
              <a:t>Outcomes</a:t>
            </a:r>
          </a:p>
          <a:p>
            <a:pPr>
              <a:buFontTx/>
              <a:buChar char="•"/>
            </a:pPr>
            <a:r>
              <a:rPr lang="en-US" b="1" dirty="0">
                <a:solidFill>
                  <a:schemeClr val="bg1"/>
                </a:solidFill>
                <a:effectLst>
                  <a:outerShdw blurRad="38100" dist="38100" dir="2700000" algn="tl">
                    <a:srgbClr val="000000"/>
                  </a:outerShdw>
                </a:effectLst>
              </a:rPr>
              <a:t>Market position</a:t>
            </a:r>
          </a:p>
          <a:p>
            <a:pPr>
              <a:buFontTx/>
              <a:buChar char="•"/>
            </a:pPr>
            <a:r>
              <a:rPr lang="en-US" b="1" dirty="0">
                <a:solidFill>
                  <a:schemeClr val="bg1"/>
                </a:solidFill>
                <a:effectLst>
                  <a:outerShdw blurRad="38100" dist="38100" dir="2700000" algn="tl">
                    <a:srgbClr val="000000"/>
                  </a:outerShdw>
                </a:effectLst>
              </a:rPr>
              <a:t>Financial performance</a:t>
            </a:r>
          </a:p>
        </p:txBody>
      </p:sp>
      <p:cxnSp>
        <p:nvCxnSpPr>
          <p:cNvPr id="162831" name="AutoShape 15"/>
          <p:cNvCxnSpPr>
            <a:cxnSpLocks noChangeShapeType="1"/>
            <a:endCxn id="162826" idx="0"/>
          </p:cNvCxnSpPr>
          <p:nvPr/>
        </p:nvCxnSpPr>
        <p:spPr bwMode="auto">
          <a:xfrm flipH="1">
            <a:off x="6509091" y="3200400"/>
            <a:ext cx="6009" cy="304800"/>
          </a:xfrm>
          <a:prstGeom prst="straightConnector1">
            <a:avLst/>
          </a:prstGeom>
          <a:noFill/>
          <a:ln w="57150">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2832" name="AutoShape 16"/>
          <p:cNvCxnSpPr>
            <a:cxnSpLocks noChangeShapeType="1"/>
            <a:stCxn id="162826" idx="1"/>
            <a:endCxn id="162829" idx="3"/>
          </p:cNvCxnSpPr>
          <p:nvPr/>
        </p:nvCxnSpPr>
        <p:spPr bwMode="auto">
          <a:xfrm flipH="1">
            <a:off x="3944258" y="4838700"/>
            <a:ext cx="822552" cy="12700"/>
          </a:xfrm>
          <a:prstGeom prst="straightConnector1">
            <a:avLst/>
          </a:prstGeom>
          <a:noFill/>
          <a:ln w="57150">
            <a:solidFill>
              <a:schemeClr val="tx1"/>
            </a:solidFill>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2833" name="AutoShape 17"/>
          <p:cNvCxnSpPr>
            <a:cxnSpLocks noChangeShapeType="1"/>
            <a:stCxn id="162829" idx="0"/>
            <a:endCxn id="162820" idx="2"/>
          </p:cNvCxnSpPr>
          <p:nvPr/>
        </p:nvCxnSpPr>
        <p:spPr bwMode="auto">
          <a:xfrm flipH="1" flipV="1">
            <a:off x="2389188" y="2795588"/>
            <a:ext cx="18370" cy="1385887"/>
          </a:xfrm>
          <a:prstGeom prst="straightConnector1">
            <a:avLst/>
          </a:prstGeom>
          <a:noFill/>
          <a:ln w="57150">
            <a:solidFill>
              <a:schemeClr val="tx1"/>
            </a:solidFill>
            <a:prstDash val="sysDot"/>
            <a:miter lim="800000"/>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62834" name="Group 18"/>
          <p:cNvGrpSpPr>
            <a:grpSpLocks/>
          </p:cNvGrpSpPr>
          <p:nvPr/>
        </p:nvGrpSpPr>
        <p:grpSpPr bwMode="auto">
          <a:xfrm>
            <a:off x="1701800" y="3443288"/>
            <a:ext cx="1357313" cy="441325"/>
            <a:chOff x="954" y="2108"/>
            <a:chExt cx="855" cy="250"/>
          </a:xfrm>
        </p:grpSpPr>
        <p:sp useBgFill="1">
          <p:nvSpPr>
            <p:cNvPr id="162835" name="Oval 19"/>
            <p:cNvSpPr>
              <a:spLocks noChangeArrowheads="1"/>
            </p:cNvSpPr>
            <p:nvPr/>
          </p:nvSpPr>
          <p:spPr bwMode="auto">
            <a:xfrm>
              <a:off x="1315" y="2108"/>
              <a:ext cx="163" cy="250"/>
            </a:xfrm>
            <a:prstGeom prst="ellipse">
              <a:avLst/>
            </a:pr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2836" name="Text Box 20"/>
            <p:cNvSpPr txBox="1">
              <a:spLocks noChangeArrowheads="1"/>
            </p:cNvSpPr>
            <p:nvPr/>
          </p:nvSpPr>
          <p:spPr bwMode="auto">
            <a:xfrm>
              <a:off x="954" y="2127"/>
              <a:ext cx="855" cy="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000" b="1" dirty="0">
                  <a:effectLst>
                    <a:outerShdw blurRad="38100" dist="38100" dir="2700000" algn="tl">
                      <a:srgbClr val="C0C0C0"/>
                    </a:outerShdw>
                  </a:effectLst>
                </a:rPr>
                <a:t>Feedback</a:t>
              </a:r>
            </a:p>
          </p:txBody>
        </p:sp>
      </p:grpSp>
      <p:sp>
        <p:nvSpPr>
          <p:cNvPr id="29" name="Rectangle 28"/>
          <p:cNvSpPr/>
          <p:nvPr/>
        </p:nvSpPr>
        <p:spPr>
          <a:xfrm>
            <a:off x="4572000" y="1524000"/>
            <a:ext cx="3886200" cy="1676400"/>
          </a:xfrm>
          <a:prstGeom prst="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solidFill>
                  <a:schemeClr val="bg1"/>
                </a:solidFill>
                <a:effectLst>
                  <a:outerShdw blurRad="38100" dist="38100" dir="2700000" algn="tl">
                    <a:srgbClr val="000000"/>
                  </a:outerShdw>
                </a:effectLst>
              </a:rPr>
              <a:t>Drivers of Competitive Behavior</a:t>
            </a:r>
          </a:p>
          <a:p>
            <a:pPr>
              <a:buFontTx/>
              <a:buChar char="•"/>
            </a:pPr>
            <a:r>
              <a:rPr lang="en-US" b="1" dirty="0">
                <a:solidFill>
                  <a:schemeClr val="bg1"/>
                </a:solidFill>
                <a:effectLst>
                  <a:outerShdw blurRad="38100" dist="38100" dir="2700000" algn="tl">
                    <a:srgbClr val="000000"/>
                  </a:outerShdw>
                </a:effectLst>
              </a:rPr>
              <a:t> Awareness</a:t>
            </a:r>
          </a:p>
          <a:p>
            <a:pPr>
              <a:buFontTx/>
              <a:buChar char="•"/>
            </a:pPr>
            <a:r>
              <a:rPr lang="en-US" b="1" dirty="0">
                <a:solidFill>
                  <a:schemeClr val="bg1"/>
                </a:solidFill>
                <a:effectLst>
                  <a:outerShdw blurRad="38100" dist="38100" dir="2700000" algn="tl">
                    <a:srgbClr val="000000"/>
                  </a:outerShdw>
                </a:effectLst>
              </a:rPr>
              <a:t> Motivation</a:t>
            </a:r>
          </a:p>
          <a:p>
            <a:pPr>
              <a:buFontTx/>
              <a:buChar char="•"/>
            </a:pPr>
            <a:r>
              <a:rPr lang="en-US" b="1" dirty="0">
                <a:solidFill>
                  <a:schemeClr val="bg1"/>
                </a:solidFill>
                <a:effectLst>
                  <a:outerShdw blurRad="38100" dist="38100" dir="2700000" algn="tl">
                    <a:srgbClr val="000000"/>
                  </a:outerShdw>
                </a:effectLst>
              </a:rPr>
              <a:t> Ability</a:t>
            </a:r>
          </a:p>
        </p:txBody>
      </p:sp>
    </p:spTree>
    <p:extLst>
      <p:ext uri="{BB962C8B-B14F-4D97-AF65-F5344CB8AC3E}">
        <p14:creationId xmlns:p14="http://schemas.microsoft.com/office/powerpoint/2010/main" val="954446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62820"/>
                                        </p:tgtEl>
                                        <p:attrNameLst>
                                          <p:attrName>style.visibility</p:attrName>
                                        </p:attrNameLst>
                                      </p:cBhvr>
                                      <p:to>
                                        <p:strVal val="visible"/>
                                      </p:to>
                                    </p:set>
                                    <p:animEffect transition="in" filter="circle(out)">
                                      <p:cBhvr>
                                        <p:cTn id="7" dur="500"/>
                                        <p:tgtEl>
                                          <p:spTgt spid="1628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2837"/>
                                        </p:tgtEl>
                                        <p:attrNameLst>
                                          <p:attrName>style.visibility</p:attrName>
                                        </p:attrNameLst>
                                      </p:cBhvr>
                                      <p:to>
                                        <p:strVal val="visible"/>
                                      </p:to>
                                    </p:set>
                                    <p:animEffect transition="in" filter="wipe(left)">
                                      <p:cBhvr>
                                        <p:cTn id="11" dur="500"/>
                                        <p:tgtEl>
                                          <p:spTgt spid="162837"/>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circle(out)">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2831"/>
                                        </p:tgtEl>
                                        <p:attrNameLst>
                                          <p:attrName>style.visibility</p:attrName>
                                        </p:attrNameLst>
                                      </p:cBhvr>
                                      <p:to>
                                        <p:strVal val="visible"/>
                                      </p:to>
                                    </p:set>
                                    <p:animEffect transition="in" filter="wipe(up)">
                                      <p:cBhvr>
                                        <p:cTn id="19" dur="500"/>
                                        <p:tgtEl>
                                          <p:spTgt spid="162831"/>
                                        </p:tgtEl>
                                      </p:cBhvr>
                                    </p:animEffect>
                                  </p:childTnLst>
                                </p:cTn>
                              </p:par>
                            </p:childTnLst>
                          </p:cTn>
                        </p:par>
                        <p:par>
                          <p:cTn id="20" fill="hold">
                            <p:stCondLst>
                              <p:cond delay="2000"/>
                            </p:stCondLst>
                            <p:childTnLst>
                              <p:par>
                                <p:cTn id="21" presetID="6" presetClass="entr" presetSubtype="32" fill="hold" grpId="0" nodeType="afterEffect">
                                  <p:stCondLst>
                                    <p:cond delay="0"/>
                                  </p:stCondLst>
                                  <p:childTnLst>
                                    <p:set>
                                      <p:cBhvr>
                                        <p:cTn id="22" dur="1" fill="hold">
                                          <p:stCondLst>
                                            <p:cond delay="0"/>
                                          </p:stCondLst>
                                        </p:cTn>
                                        <p:tgtEl>
                                          <p:spTgt spid="162826"/>
                                        </p:tgtEl>
                                        <p:attrNameLst>
                                          <p:attrName>style.visibility</p:attrName>
                                        </p:attrNameLst>
                                      </p:cBhvr>
                                      <p:to>
                                        <p:strVal val="visible"/>
                                      </p:to>
                                    </p:set>
                                    <p:animEffect transition="in" filter="circle(out)">
                                      <p:cBhvr>
                                        <p:cTn id="23" dur="500"/>
                                        <p:tgtEl>
                                          <p:spTgt spid="162826"/>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62832"/>
                                        </p:tgtEl>
                                        <p:attrNameLst>
                                          <p:attrName>style.visibility</p:attrName>
                                        </p:attrNameLst>
                                      </p:cBhvr>
                                      <p:to>
                                        <p:strVal val="visible"/>
                                      </p:to>
                                    </p:set>
                                    <p:animEffect transition="in" filter="wipe(right)">
                                      <p:cBhvr>
                                        <p:cTn id="27" dur="500"/>
                                        <p:tgtEl>
                                          <p:spTgt spid="162832"/>
                                        </p:tgtEl>
                                      </p:cBhvr>
                                    </p:animEffect>
                                  </p:childTnLst>
                                </p:cTn>
                              </p:par>
                            </p:childTnLst>
                          </p:cTn>
                        </p:par>
                        <p:par>
                          <p:cTn id="28" fill="hold">
                            <p:stCondLst>
                              <p:cond delay="3000"/>
                            </p:stCondLst>
                            <p:childTnLst>
                              <p:par>
                                <p:cTn id="29" presetID="6" presetClass="entr" presetSubtype="32" fill="hold" grpId="0" nodeType="afterEffect">
                                  <p:stCondLst>
                                    <p:cond delay="0"/>
                                  </p:stCondLst>
                                  <p:childTnLst>
                                    <p:set>
                                      <p:cBhvr>
                                        <p:cTn id="30" dur="1" fill="hold">
                                          <p:stCondLst>
                                            <p:cond delay="0"/>
                                          </p:stCondLst>
                                        </p:cTn>
                                        <p:tgtEl>
                                          <p:spTgt spid="162829"/>
                                        </p:tgtEl>
                                        <p:attrNameLst>
                                          <p:attrName>style.visibility</p:attrName>
                                        </p:attrNameLst>
                                      </p:cBhvr>
                                      <p:to>
                                        <p:strVal val="visible"/>
                                      </p:to>
                                    </p:set>
                                    <p:animEffect transition="in" filter="circle(out)">
                                      <p:cBhvr>
                                        <p:cTn id="31" dur="500"/>
                                        <p:tgtEl>
                                          <p:spTgt spid="16282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2834"/>
                                        </p:tgtEl>
                                        <p:attrNameLst>
                                          <p:attrName>style.visibility</p:attrName>
                                        </p:attrNameLst>
                                      </p:cBhvr>
                                      <p:to>
                                        <p:strVal val="visible"/>
                                      </p:to>
                                    </p:set>
                                    <p:animEffect transition="in" filter="wipe(down)">
                                      <p:cBhvr>
                                        <p:cTn id="35" dur="500"/>
                                        <p:tgtEl>
                                          <p:spTgt spid="162834"/>
                                        </p:tgtEl>
                                      </p:cBhvr>
                                    </p:animEffect>
                                  </p:childTnLst>
                                </p:cTn>
                              </p:par>
                              <p:par>
                                <p:cTn id="36" presetID="22" presetClass="entr" presetSubtype="4" fill="hold" nodeType="withEffect">
                                  <p:stCondLst>
                                    <p:cond delay="0"/>
                                  </p:stCondLst>
                                  <p:childTnLst>
                                    <p:set>
                                      <p:cBhvr>
                                        <p:cTn id="37" dur="1" fill="hold">
                                          <p:stCondLst>
                                            <p:cond delay="0"/>
                                          </p:stCondLst>
                                        </p:cTn>
                                        <p:tgtEl>
                                          <p:spTgt spid="162833"/>
                                        </p:tgtEl>
                                        <p:attrNameLst>
                                          <p:attrName>style.visibility</p:attrName>
                                        </p:attrNameLst>
                                      </p:cBhvr>
                                      <p:to>
                                        <p:strVal val="visible"/>
                                      </p:to>
                                    </p:set>
                                    <p:animEffect transition="in" filter="wipe(down)">
                                      <p:cBhvr>
                                        <p:cTn id="38" dur="500"/>
                                        <p:tgtEl>
                                          <p:spTgt spid="1628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37" grpId="0" animBg="1"/>
      <p:bldP spid="162820" grpId="0" animBg="1"/>
      <p:bldP spid="162826" grpId="0" animBg="1"/>
      <p:bldP spid="162829"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t>Competitor Analysis</a:t>
            </a:r>
          </a:p>
        </p:txBody>
      </p:sp>
      <p:sp>
        <p:nvSpPr>
          <p:cNvPr id="166915" name="Rectangle 3"/>
          <p:cNvSpPr>
            <a:spLocks noGrp="1" noChangeArrowheads="1"/>
          </p:cNvSpPr>
          <p:nvPr>
            <p:ph idx="1"/>
          </p:nvPr>
        </p:nvSpPr>
        <p:spPr/>
        <p:txBody>
          <a:bodyPr/>
          <a:lstStyle/>
          <a:p>
            <a:pPr>
              <a:spcBef>
                <a:spcPct val="50000"/>
              </a:spcBef>
            </a:pPr>
            <a:r>
              <a:rPr lang="en-US" dirty="0"/>
              <a:t>Competitor analysis is used to help a firm </a:t>
            </a:r>
            <a:r>
              <a:rPr lang="en-US" i="1" dirty="0"/>
              <a:t>understand</a:t>
            </a:r>
            <a:r>
              <a:rPr lang="en-US" dirty="0"/>
              <a:t> its competitors.</a:t>
            </a:r>
          </a:p>
          <a:p>
            <a:pPr>
              <a:spcBef>
                <a:spcPct val="50000"/>
              </a:spcBef>
            </a:pPr>
            <a:r>
              <a:rPr lang="en-US" dirty="0"/>
              <a:t>The firm studies competitors’ future objectives, current strategies, assumptions, and capabilities.</a:t>
            </a:r>
          </a:p>
          <a:p>
            <a:pPr>
              <a:spcBef>
                <a:spcPct val="50000"/>
              </a:spcBef>
            </a:pPr>
            <a:r>
              <a:rPr lang="en-US" dirty="0"/>
              <a:t>With the analysis, a firm is better able to predict competitors’ behaviors when forming its competitive actions and responses.</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12385FEA-DEA6-48BF-B671-74CE595D5D8C}" type="slidenum">
              <a:rPr lang="en-US"/>
              <a:pPr/>
              <a:t>8</a:t>
            </a:fld>
            <a:endParaRPr lang="en-US"/>
          </a:p>
        </p:txBody>
      </p:sp>
    </p:spTree>
    <p:extLst>
      <p:ext uri="{BB962C8B-B14F-4D97-AF65-F5344CB8AC3E}">
        <p14:creationId xmlns:p14="http://schemas.microsoft.com/office/powerpoint/2010/main" val="3324744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animEffect transition="in" filter="wipe(left)">
                                      <p:cBhvr>
                                        <p:cTn id="7" dur="500"/>
                                        <p:tgtEl>
                                          <p:spTgt spid="166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6915">
                                            <p:txEl>
                                              <p:pRg st="1" end="1"/>
                                            </p:txEl>
                                          </p:spTgt>
                                        </p:tgtEl>
                                        <p:attrNameLst>
                                          <p:attrName>style.visibility</p:attrName>
                                        </p:attrNameLst>
                                      </p:cBhvr>
                                      <p:to>
                                        <p:strVal val="visible"/>
                                      </p:to>
                                    </p:set>
                                    <p:animEffect transition="in" filter="wipe(left)">
                                      <p:cBhvr>
                                        <p:cTn id="12" dur="500"/>
                                        <p:tgtEl>
                                          <p:spTgt spid="166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6915">
                                            <p:txEl>
                                              <p:pRg st="2" end="2"/>
                                            </p:txEl>
                                          </p:spTgt>
                                        </p:tgtEl>
                                        <p:attrNameLst>
                                          <p:attrName>style.visibility</p:attrName>
                                        </p:attrNameLst>
                                      </p:cBhvr>
                                      <p:to>
                                        <p:strVal val="visible"/>
                                      </p:to>
                                    </p:set>
                                    <p:animEffect transition="in" filter="wipe(left)">
                                      <p:cBhvr>
                                        <p:cTn id="17" dur="500"/>
                                        <p:tgtEl>
                                          <p:spTgt spid="166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a:t>Market Commonality</a:t>
            </a:r>
          </a:p>
        </p:txBody>
      </p:sp>
      <p:sp>
        <p:nvSpPr>
          <p:cNvPr id="168963" name="Rectangle 3"/>
          <p:cNvSpPr>
            <a:spLocks noGrp="1" noChangeArrowheads="1"/>
          </p:cNvSpPr>
          <p:nvPr>
            <p:ph idx="1"/>
          </p:nvPr>
        </p:nvSpPr>
        <p:spPr/>
        <p:txBody>
          <a:bodyPr>
            <a:normAutofit lnSpcReduction="10000"/>
          </a:bodyPr>
          <a:lstStyle/>
          <a:p>
            <a:r>
              <a:rPr lang="en-US" dirty="0"/>
              <a:t>Market commonality is concerned with the: </a:t>
            </a:r>
          </a:p>
          <a:p>
            <a:pPr lvl="1"/>
            <a:r>
              <a:rPr lang="en-US" dirty="0"/>
              <a:t>number of markets with which a firm and a competitor are jointly involved.</a:t>
            </a:r>
          </a:p>
          <a:p>
            <a:pPr lvl="1"/>
            <a:r>
              <a:rPr lang="en-US" dirty="0"/>
              <a:t>degree of importance of the individual markets to each competitor.</a:t>
            </a:r>
          </a:p>
          <a:p>
            <a:r>
              <a:rPr lang="en-US" dirty="0"/>
              <a:t>Firms competing against one another in several or many markets engage in multimarket competition.</a:t>
            </a:r>
          </a:p>
          <a:p>
            <a:pPr lvl="1"/>
            <a:r>
              <a:rPr lang="en-US" dirty="0"/>
              <a:t>A firm with greater multimarket contact is less likely to initiate an attack, but more likely to more respond aggressively when attacked.</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79AC512D-DAE4-424E-9BC0-DFBBB6A69932}" type="slidenum">
              <a:rPr lang="en-US"/>
              <a:pPr/>
              <a:t>9</a:t>
            </a:fld>
            <a:endParaRPr lang="en-US"/>
          </a:p>
        </p:txBody>
      </p:sp>
    </p:spTree>
    <p:extLst>
      <p:ext uri="{BB962C8B-B14F-4D97-AF65-F5344CB8AC3E}">
        <p14:creationId xmlns:p14="http://schemas.microsoft.com/office/powerpoint/2010/main" val="34915213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Effect transition="in" filter="wipe(left)">
                                      <p:cBhvr>
                                        <p:cTn id="7" dur="500"/>
                                        <p:tgtEl>
                                          <p:spTgt spid="168963">
                                            <p:txEl>
                                              <p:pRg st="0" end="0"/>
                                            </p:txEl>
                                          </p:spTgt>
                                        </p:tgtEl>
                                      </p:cBhvr>
                                    </p:animEffect>
                                  </p:childTnLst>
                                </p:cTn>
                              </p:par>
                            </p:childTnLst>
                          </p:cTn>
                        </p:par>
                        <p:par>
                          <p:cTn id="8" fill="hold" nodeType="with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animEffect transition="in" filter="wipe(left)">
                                      <p:cBhvr>
                                        <p:cTn id="11" dur="500"/>
                                        <p:tgtEl>
                                          <p:spTgt spid="168963">
                                            <p:txEl>
                                              <p:pRg st="1" end="1"/>
                                            </p:txEl>
                                          </p:spTgt>
                                        </p:tgtEl>
                                      </p:cBhvr>
                                    </p:animEffect>
                                  </p:childTnLst>
                                </p:cTn>
                              </p:par>
                            </p:childTnLst>
                          </p:cTn>
                        </p:par>
                      </p:childTnLst>
                    </p:cTn>
                  </p:par>
                  <p:par>
                    <p:cTn id="12" fill="hold">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8963">
                                            <p:txEl>
                                              <p:pRg st="2" end="2"/>
                                            </p:txEl>
                                          </p:spTgt>
                                        </p:tgtEl>
                                        <p:attrNameLst>
                                          <p:attrName>style.visibility</p:attrName>
                                        </p:attrNameLst>
                                      </p:cBhvr>
                                      <p:to>
                                        <p:strVal val="visible"/>
                                      </p:to>
                                    </p:set>
                                    <p:animEffect transition="in" filter="wipe(left)">
                                      <p:cBhvr>
                                        <p:cTn id="16" dur="500"/>
                                        <p:tgtEl>
                                          <p:spTgt spid="16896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68963">
                                            <p:txEl>
                                              <p:pRg st="3" end="3"/>
                                            </p:txEl>
                                          </p:spTgt>
                                        </p:tgtEl>
                                        <p:attrNameLst>
                                          <p:attrName>style.visibility</p:attrName>
                                        </p:attrNameLst>
                                      </p:cBhvr>
                                      <p:to>
                                        <p:strVal val="visible"/>
                                      </p:to>
                                    </p:set>
                                    <p:animEffect transition="in" filter="wipe(left)">
                                      <p:cBhvr>
                                        <p:cTn id="21" dur="500"/>
                                        <p:tgtEl>
                                          <p:spTgt spid="168963">
                                            <p:txEl>
                                              <p:pRg st="3" end="3"/>
                                            </p:txEl>
                                          </p:spTgt>
                                        </p:tgtEl>
                                      </p:cBhvr>
                                    </p:animEffect>
                                  </p:childTnLst>
                                </p:cTn>
                              </p:par>
                            </p:childTnLst>
                          </p:cTn>
                        </p:par>
                        <p:par>
                          <p:cTn id="22" fill="hold" nodeType="with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8963">
                                            <p:txEl>
                                              <p:pRg st="4" end="4"/>
                                            </p:txEl>
                                          </p:spTgt>
                                        </p:tgtEl>
                                        <p:attrNameLst>
                                          <p:attrName>style.visibility</p:attrName>
                                        </p:attrNameLst>
                                      </p:cBhvr>
                                      <p:to>
                                        <p:strVal val="visible"/>
                                      </p:to>
                                    </p:set>
                                    <p:animEffect transition="in" filter="wipe(left)">
                                      <p:cBhvr>
                                        <p:cTn id="25" dur="500"/>
                                        <p:tgtEl>
                                          <p:spTgt spid="1689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a:t>Resource Similarity</a:t>
            </a:r>
          </a:p>
        </p:txBody>
      </p:sp>
      <p:sp>
        <p:nvSpPr>
          <p:cNvPr id="171011" name="Rectangle 3"/>
          <p:cNvSpPr>
            <a:spLocks noGrp="1" noChangeArrowheads="1"/>
          </p:cNvSpPr>
          <p:nvPr>
            <p:ph idx="1"/>
          </p:nvPr>
        </p:nvSpPr>
        <p:spPr/>
        <p:txBody>
          <a:bodyPr/>
          <a:lstStyle/>
          <a:p>
            <a:pPr>
              <a:lnSpc>
                <a:spcPct val="90000"/>
              </a:lnSpc>
              <a:spcBef>
                <a:spcPct val="30000"/>
              </a:spcBef>
            </a:pPr>
            <a:r>
              <a:rPr lang="en-US" dirty="0"/>
              <a:t>Resource similarity is:</a:t>
            </a:r>
          </a:p>
          <a:p>
            <a:pPr lvl="1">
              <a:lnSpc>
                <a:spcPct val="90000"/>
              </a:lnSpc>
              <a:spcBef>
                <a:spcPct val="30000"/>
              </a:spcBef>
            </a:pPr>
            <a:r>
              <a:rPr lang="en-US" dirty="0"/>
              <a:t>how comparable the firm’s tangible and intangible resources are to a competitor’s in terms of both types and amounts.</a:t>
            </a:r>
          </a:p>
          <a:p>
            <a:pPr>
              <a:lnSpc>
                <a:spcPct val="90000"/>
              </a:lnSpc>
              <a:spcBef>
                <a:spcPct val="30000"/>
              </a:spcBef>
            </a:pPr>
            <a:r>
              <a:rPr lang="en-US" dirty="0"/>
              <a:t>Firms with similar types and amounts of resources are likely to: </a:t>
            </a:r>
          </a:p>
          <a:p>
            <a:pPr lvl="1">
              <a:lnSpc>
                <a:spcPct val="90000"/>
              </a:lnSpc>
              <a:spcBef>
                <a:spcPct val="30000"/>
              </a:spcBef>
            </a:pPr>
            <a:r>
              <a:rPr lang="en-US" dirty="0"/>
              <a:t>have similar strengths and weaknesses.</a:t>
            </a:r>
          </a:p>
          <a:p>
            <a:pPr lvl="1">
              <a:lnSpc>
                <a:spcPct val="90000"/>
              </a:lnSpc>
              <a:spcBef>
                <a:spcPct val="30000"/>
              </a:spcBef>
            </a:pPr>
            <a:r>
              <a:rPr lang="en-US" dirty="0"/>
              <a:t>use similar strategies.</a:t>
            </a:r>
          </a:p>
          <a:p>
            <a:pPr>
              <a:lnSpc>
                <a:spcPct val="90000"/>
              </a:lnSpc>
              <a:spcBef>
                <a:spcPct val="30000"/>
              </a:spcBef>
            </a:pPr>
            <a:r>
              <a:rPr lang="en-US" dirty="0"/>
              <a:t>Assessing resource similarity is difficult if critical resources are intangible, rather than tangible.</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2E9F67C3-B994-4FEE-9FBC-247B0A90C367}" type="slidenum">
              <a:rPr lang="en-US"/>
              <a:pPr/>
              <a:t>10</a:t>
            </a:fld>
            <a:endParaRPr lang="en-US"/>
          </a:p>
        </p:txBody>
      </p:sp>
    </p:spTree>
    <p:extLst>
      <p:ext uri="{BB962C8B-B14F-4D97-AF65-F5344CB8AC3E}">
        <p14:creationId xmlns:p14="http://schemas.microsoft.com/office/powerpoint/2010/main" val="9936039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Effect transition="in" filter="wipe(left)">
                                      <p:cBhvr>
                                        <p:cTn id="7" dur="500"/>
                                        <p:tgtEl>
                                          <p:spTgt spid="171011">
                                            <p:txEl>
                                              <p:pRg st="0" end="0"/>
                                            </p:txEl>
                                          </p:spTgt>
                                        </p:tgtEl>
                                      </p:cBhvr>
                                    </p:animEffect>
                                  </p:childTnLst>
                                </p:cTn>
                              </p:par>
                            </p:childTnLst>
                          </p:cTn>
                        </p:par>
                        <p:par>
                          <p:cTn id="8" fill="hold" nodeType="with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animEffect transition="in" filter="wipe(left)">
                                      <p:cBhvr>
                                        <p:cTn id="11" dur="500"/>
                                        <p:tgtEl>
                                          <p:spTgt spid="171011">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1011">
                                            <p:txEl>
                                              <p:pRg st="2" end="2"/>
                                            </p:txEl>
                                          </p:spTgt>
                                        </p:tgtEl>
                                        <p:attrNameLst>
                                          <p:attrName>style.visibility</p:attrName>
                                        </p:attrNameLst>
                                      </p:cBhvr>
                                      <p:to>
                                        <p:strVal val="visible"/>
                                      </p:to>
                                    </p:set>
                                    <p:animEffect transition="in" filter="wipe(left)">
                                      <p:cBhvr>
                                        <p:cTn id="16" dur="500"/>
                                        <p:tgtEl>
                                          <p:spTgt spid="171011">
                                            <p:txEl>
                                              <p:pRg st="2" end="2"/>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71011">
                                            <p:txEl>
                                              <p:pRg st="3" end="3"/>
                                            </p:txEl>
                                          </p:spTgt>
                                        </p:tgtEl>
                                        <p:attrNameLst>
                                          <p:attrName>style.visibility</p:attrName>
                                        </p:attrNameLst>
                                      </p:cBhvr>
                                      <p:to>
                                        <p:strVal val="visible"/>
                                      </p:to>
                                    </p:set>
                                    <p:animEffect transition="in" filter="wipe(left)">
                                      <p:cBhvr>
                                        <p:cTn id="20" dur="500"/>
                                        <p:tgtEl>
                                          <p:spTgt spid="171011">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71011">
                                            <p:txEl>
                                              <p:pRg st="4" end="4"/>
                                            </p:txEl>
                                          </p:spTgt>
                                        </p:tgtEl>
                                        <p:attrNameLst>
                                          <p:attrName>style.visibility</p:attrName>
                                        </p:attrNameLst>
                                      </p:cBhvr>
                                      <p:to>
                                        <p:strVal val="visible"/>
                                      </p:to>
                                    </p:set>
                                    <p:animEffect transition="in" filter="wipe(left)">
                                      <p:cBhvr>
                                        <p:cTn id="25" dur="500"/>
                                        <p:tgtEl>
                                          <p:spTgt spid="171011">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71011">
                                            <p:txEl>
                                              <p:pRg st="5" end="5"/>
                                            </p:txEl>
                                          </p:spTgt>
                                        </p:tgtEl>
                                        <p:attrNameLst>
                                          <p:attrName>style.visibility</p:attrName>
                                        </p:attrNameLst>
                                      </p:cBhvr>
                                      <p:to>
                                        <p:strVal val="visible"/>
                                      </p:to>
                                    </p:set>
                                    <p:animEffect transition="in" filter="wipe(left)">
                                      <p:cBhvr>
                                        <p:cTn id="30" dur="500"/>
                                        <p:tgtEl>
                                          <p:spTgt spid="1710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9" name="Slide Number Placeholder 3"/>
          <p:cNvSpPr>
            <a:spLocks noGrp="1"/>
          </p:cNvSpPr>
          <p:nvPr>
            <p:ph type="sldNum" sz="quarter" idx="11"/>
          </p:nvPr>
        </p:nvSpPr>
        <p:spPr/>
        <p:txBody>
          <a:bodyPr/>
          <a:lstStyle/>
          <a:p>
            <a:r>
              <a:rPr lang="en-US"/>
              <a:t>5–</a:t>
            </a:r>
            <a:fld id="{AFD2F447-C62D-416D-B9FD-A04B89398F6F}" type="slidenum">
              <a:rPr lang="en-US"/>
              <a:pPr/>
              <a:t>11</a:t>
            </a:fld>
            <a:endParaRPr lang="en-US"/>
          </a:p>
        </p:txBody>
      </p:sp>
      <p:sp>
        <p:nvSpPr>
          <p:cNvPr id="177154" name="Rectangle 2"/>
          <p:cNvSpPr>
            <a:spLocks noGrp="1" noChangeArrowheads="1"/>
          </p:cNvSpPr>
          <p:nvPr>
            <p:ph type="title"/>
          </p:nvPr>
        </p:nvSpPr>
        <p:spPr/>
        <p:txBody>
          <a:bodyPr/>
          <a:lstStyle/>
          <a:p>
            <a:r>
              <a:rPr lang="en-US"/>
              <a:t>Drivers of Competitive Behavior</a:t>
            </a:r>
          </a:p>
        </p:txBody>
      </p:sp>
      <p:sp>
        <p:nvSpPr>
          <p:cNvPr id="177155" name="Rectangle 3"/>
          <p:cNvSpPr>
            <a:spLocks noGrp="1" noChangeArrowheads="1"/>
          </p:cNvSpPr>
          <p:nvPr>
            <p:ph type="body" idx="4294967295"/>
          </p:nvPr>
        </p:nvSpPr>
        <p:spPr>
          <a:xfrm>
            <a:off x="4685190" y="1371600"/>
            <a:ext cx="4295775" cy="2570162"/>
          </a:xfrm>
        </p:spPr>
        <p:txBody>
          <a:bodyPr>
            <a:normAutofit/>
          </a:bodyPr>
          <a:lstStyle/>
          <a:p>
            <a:pPr marL="227013" indent="-227013"/>
            <a:r>
              <a:rPr lang="en-US" sz="2400" dirty="0"/>
              <a:t>Awareness is:</a:t>
            </a:r>
          </a:p>
          <a:p>
            <a:pPr marL="517525" lvl="1" indent="-290513"/>
            <a:r>
              <a:rPr lang="en-US" sz="2000" dirty="0"/>
              <a:t>the extent to which competitors recognize the degree of their mutual interdependence that results from: </a:t>
            </a:r>
          </a:p>
          <a:p>
            <a:pPr marL="801688" lvl="2" indent="-285750"/>
            <a:r>
              <a:rPr lang="en-US" dirty="0"/>
              <a:t>market commonality</a:t>
            </a:r>
          </a:p>
          <a:p>
            <a:pPr marL="801688" lvl="2" indent="-285750"/>
            <a:r>
              <a:rPr lang="en-US" dirty="0"/>
              <a:t>resource similarity</a:t>
            </a:r>
          </a:p>
        </p:txBody>
      </p:sp>
      <p:sp>
        <p:nvSpPr>
          <p:cNvPr id="177157"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Awareness</a:t>
            </a:r>
          </a:p>
        </p:txBody>
      </p:sp>
      <p:sp>
        <p:nvSpPr>
          <p:cNvPr id="12" name="AutoShape 7"/>
          <p:cNvSpPr>
            <a:spLocks/>
          </p:cNvSpPr>
          <p:nvPr/>
        </p:nvSpPr>
        <p:spPr bwMode="auto">
          <a:xfrm>
            <a:off x="3328480" y="1371600"/>
            <a:ext cx="1319118" cy="2514600"/>
          </a:xfrm>
          <a:prstGeom prst="leftBrace">
            <a:avLst>
              <a:gd name="adj1" fmla="val 672"/>
              <a:gd name="adj2" fmla="val 15458"/>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87838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77157"/>
                                        </p:tgtEl>
                                        <p:attrNameLst>
                                          <p:attrName>style.visibility</p:attrName>
                                        </p:attrNameLst>
                                      </p:cBhvr>
                                      <p:to>
                                        <p:strVal val="visible"/>
                                      </p:to>
                                    </p:set>
                                    <p:animEffect transition="in" filter="circle(out)">
                                      <p:cBhvr>
                                        <p:cTn id="7" dur="500"/>
                                        <p:tgtEl>
                                          <p:spTgt spid="17715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7155">
                                            <p:txEl>
                                              <p:pRg st="0" end="0"/>
                                            </p:txEl>
                                          </p:spTgt>
                                        </p:tgtEl>
                                        <p:attrNameLst>
                                          <p:attrName>style.visibility</p:attrName>
                                        </p:attrNameLst>
                                      </p:cBhvr>
                                      <p:to>
                                        <p:strVal val="visible"/>
                                      </p:to>
                                    </p:set>
                                    <p:animEffect transition="in" filter="wipe(left)">
                                      <p:cBhvr>
                                        <p:cTn id="15" dur="500"/>
                                        <p:tgtEl>
                                          <p:spTgt spid="177155">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7155">
                                            <p:txEl>
                                              <p:pRg st="1" end="1"/>
                                            </p:txEl>
                                          </p:spTgt>
                                        </p:tgtEl>
                                        <p:attrNameLst>
                                          <p:attrName>style.visibility</p:attrName>
                                        </p:attrNameLst>
                                      </p:cBhvr>
                                      <p:to>
                                        <p:strVal val="visible"/>
                                      </p:to>
                                    </p:set>
                                    <p:animEffect transition="in" filter="wipe(left)">
                                      <p:cBhvr>
                                        <p:cTn id="19" dur="500"/>
                                        <p:tgtEl>
                                          <p:spTgt spid="177155">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7155">
                                            <p:txEl>
                                              <p:pRg st="2" end="2"/>
                                            </p:txEl>
                                          </p:spTgt>
                                        </p:tgtEl>
                                        <p:attrNameLst>
                                          <p:attrName>style.visibility</p:attrName>
                                        </p:attrNameLst>
                                      </p:cBhvr>
                                      <p:to>
                                        <p:strVal val="visible"/>
                                      </p:to>
                                    </p:set>
                                    <p:animEffect transition="in" filter="wipe(left)">
                                      <p:cBhvr>
                                        <p:cTn id="23" dur="500"/>
                                        <p:tgtEl>
                                          <p:spTgt spid="177155">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77155">
                                            <p:txEl>
                                              <p:pRg st="3" end="3"/>
                                            </p:txEl>
                                          </p:spTgt>
                                        </p:tgtEl>
                                        <p:attrNameLst>
                                          <p:attrName>style.visibility</p:attrName>
                                        </p:attrNameLst>
                                      </p:cBhvr>
                                      <p:to>
                                        <p:strVal val="visible"/>
                                      </p:to>
                                    </p:set>
                                    <p:animEffect transition="in" filter="wipe(left)">
                                      <p:cBhvr>
                                        <p:cTn id="27" dur="500"/>
                                        <p:tgtEl>
                                          <p:spTgt spid="177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7"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2" name="Slide Number Placeholder 3"/>
          <p:cNvSpPr>
            <a:spLocks noGrp="1"/>
          </p:cNvSpPr>
          <p:nvPr>
            <p:ph type="sldNum" sz="quarter" idx="11"/>
          </p:nvPr>
        </p:nvSpPr>
        <p:spPr/>
        <p:txBody>
          <a:bodyPr/>
          <a:lstStyle/>
          <a:p>
            <a:r>
              <a:rPr lang="en-US"/>
              <a:t>5–</a:t>
            </a:r>
            <a:fld id="{F6D7375D-0DA4-47C3-B862-4B58CE5C97C1}" type="slidenum">
              <a:rPr lang="en-US"/>
              <a:pPr/>
              <a:t>12</a:t>
            </a:fld>
            <a:endParaRPr lang="en-US"/>
          </a:p>
        </p:txBody>
      </p:sp>
      <p:sp>
        <p:nvSpPr>
          <p:cNvPr id="179202" name="Rectangle 2"/>
          <p:cNvSpPr>
            <a:spLocks noGrp="1" noChangeArrowheads="1"/>
          </p:cNvSpPr>
          <p:nvPr>
            <p:ph type="title"/>
          </p:nvPr>
        </p:nvSpPr>
        <p:spPr/>
        <p:txBody>
          <a:bodyPr/>
          <a:lstStyle/>
          <a:p>
            <a:r>
              <a:rPr lang="en-US"/>
              <a:t>Drivers of Competitive Behavior (cont’d)</a:t>
            </a:r>
          </a:p>
        </p:txBody>
      </p:sp>
      <p:sp>
        <p:nvSpPr>
          <p:cNvPr id="179203" name="Rectangle 3"/>
          <p:cNvSpPr>
            <a:spLocks noGrp="1" noChangeArrowheads="1"/>
          </p:cNvSpPr>
          <p:nvPr>
            <p:ph type="body" idx="4294967295"/>
          </p:nvPr>
        </p:nvSpPr>
        <p:spPr>
          <a:xfrm>
            <a:off x="4647598" y="1814731"/>
            <a:ext cx="4075112" cy="2514600"/>
          </a:xfrm>
        </p:spPr>
        <p:txBody>
          <a:bodyPr/>
          <a:lstStyle/>
          <a:p>
            <a:r>
              <a:rPr lang="en-US" sz="2400" dirty="0"/>
              <a:t>Motivation concerns:</a:t>
            </a:r>
          </a:p>
          <a:p>
            <a:pPr lvl="1"/>
            <a:r>
              <a:rPr lang="en-US" sz="2000" dirty="0"/>
              <a:t>the firm’s incentive to take action or to respond to a competitor’s attack</a:t>
            </a:r>
          </a:p>
          <a:p>
            <a:pPr lvl="1"/>
            <a:r>
              <a:rPr lang="en-US" sz="2000" dirty="0"/>
              <a:t>relates to perceived gains and losses</a:t>
            </a:r>
          </a:p>
        </p:txBody>
      </p:sp>
      <p:sp>
        <p:nvSpPr>
          <p:cNvPr id="13"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Awareness</a:t>
            </a:r>
          </a:p>
        </p:txBody>
      </p:sp>
      <p:sp>
        <p:nvSpPr>
          <p:cNvPr id="14" name="AutoShape 7"/>
          <p:cNvSpPr>
            <a:spLocks/>
          </p:cNvSpPr>
          <p:nvPr/>
        </p:nvSpPr>
        <p:spPr bwMode="auto">
          <a:xfrm>
            <a:off x="3328480" y="1814731"/>
            <a:ext cx="1319118" cy="2514600"/>
          </a:xfrm>
          <a:prstGeom prst="leftBrace">
            <a:avLst>
              <a:gd name="adj1" fmla="val 672"/>
              <a:gd name="adj2" fmla="val 40118"/>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6"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Motivation</a:t>
            </a:r>
          </a:p>
        </p:txBody>
      </p:sp>
    </p:spTree>
    <p:extLst>
      <p:ext uri="{BB962C8B-B14F-4D97-AF65-F5344CB8AC3E}">
        <p14:creationId xmlns:p14="http://schemas.microsoft.com/office/powerpoint/2010/main" val="35961463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9203">
                                            <p:txEl>
                                              <p:pRg st="0" end="0"/>
                                            </p:txEl>
                                          </p:spTgt>
                                        </p:tgtEl>
                                        <p:attrNameLst>
                                          <p:attrName>style.visibility</p:attrName>
                                        </p:attrNameLst>
                                      </p:cBhvr>
                                      <p:to>
                                        <p:strVal val="visible"/>
                                      </p:to>
                                    </p:set>
                                    <p:animEffect transition="in" filter="wipe(left)">
                                      <p:cBhvr>
                                        <p:cTn id="15" dur="500"/>
                                        <p:tgtEl>
                                          <p:spTgt spid="179203">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9203">
                                            <p:txEl>
                                              <p:pRg st="1" end="1"/>
                                            </p:txEl>
                                          </p:spTgt>
                                        </p:tgtEl>
                                        <p:attrNameLst>
                                          <p:attrName>style.visibility</p:attrName>
                                        </p:attrNameLst>
                                      </p:cBhvr>
                                      <p:to>
                                        <p:strVal val="visible"/>
                                      </p:to>
                                    </p:set>
                                    <p:animEffect transition="in" filter="wipe(left)">
                                      <p:cBhvr>
                                        <p:cTn id="19" dur="500"/>
                                        <p:tgtEl>
                                          <p:spTgt spid="179203">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9203">
                                            <p:txEl>
                                              <p:pRg st="2" end="2"/>
                                            </p:txEl>
                                          </p:spTgt>
                                        </p:tgtEl>
                                        <p:attrNameLst>
                                          <p:attrName>style.visibility</p:attrName>
                                        </p:attrNameLst>
                                      </p:cBhvr>
                                      <p:to>
                                        <p:strVal val="visible"/>
                                      </p:to>
                                    </p:set>
                                    <p:animEffect transition="in" filter="wipe(left)">
                                      <p:cBhvr>
                                        <p:cTn id="23" dur="500"/>
                                        <p:tgtEl>
                                          <p:spTgt spid="1792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5" name="Slide Number Placeholder 3"/>
          <p:cNvSpPr>
            <a:spLocks noGrp="1"/>
          </p:cNvSpPr>
          <p:nvPr>
            <p:ph type="sldNum" sz="quarter" idx="11"/>
          </p:nvPr>
        </p:nvSpPr>
        <p:spPr/>
        <p:txBody>
          <a:bodyPr/>
          <a:lstStyle/>
          <a:p>
            <a:r>
              <a:rPr lang="en-US"/>
              <a:t>5–</a:t>
            </a:r>
            <a:fld id="{692A47F3-55C8-4046-8596-6967FFD1DD7E}" type="slidenum">
              <a:rPr lang="en-US"/>
              <a:pPr/>
              <a:t>13</a:t>
            </a:fld>
            <a:endParaRPr lang="en-US"/>
          </a:p>
        </p:txBody>
      </p:sp>
      <p:sp>
        <p:nvSpPr>
          <p:cNvPr id="181250" name="Rectangle 2"/>
          <p:cNvSpPr>
            <a:spLocks noGrp="1" noChangeArrowheads="1"/>
          </p:cNvSpPr>
          <p:nvPr>
            <p:ph type="title"/>
          </p:nvPr>
        </p:nvSpPr>
        <p:spPr/>
        <p:txBody>
          <a:bodyPr/>
          <a:lstStyle/>
          <a:p>
            <a:r>
              <a:rPr lang="en-US"/>
              <a:t>Drivers of Competitive Behavior (cont’d)</a:t>
            </a:r>
          </a:p>
        </p:txBody>
      </p:sp>
      <p:sp>
        <p:nvSpPr>
          <p:cNvPr id="181251" name="Rectangle 3"/>
          <p:cNvSpPr>
            <a:spLocks noGrp="1" noChangeArrowheads="1"/>
          </p:cNvSpPr>
          <p:nvPr>
            <p:ph type="body" idx="4294967295"/>
          </p:nvPr>
        </p:nvSpPr>
        <p:spPr>
          <a:xfrm>
            <a:off x="4684397" y="1905466"/>
            <a:ext cx="4297362" cy="3675062"/>
          </a:xfrm>
        </p:spPr>
        <p:txBody>
          <a:bodyPr/>
          <a:lstStyle/>
          <a:p>
            <a:r>
              <a:rPr lang="en-US" sz="2400" dirty="0"/>
              <a:t>Ability relates to:</a:t>
            </a:r>
          </a:p>
          <a:p>
            <a:pPr lvl="1"/>
            <a:r>
              <a:rPr lang="en-US" sz="2000" dirty="0"/>
              <a:t>each firm’s resources</a:t>
            </a:r>
          </a:p>
          <a:p>
            <a:pPr lvl="1"/>
            <a:r>
              <a:rPr lang="en-US" sz="2000" dirty="0"/>
              <a:t>the flexibility that these resources provide</a:t>
            </a:r>
          </a:p>
          <a:p>
            <a:r>
              <a:rPr lang="en-US" sz="2400" dirty="0"/>
              <a:t>Without available resources the firm lacks the ability to:</a:t>
            </a:r>
          </a:p>
          <a:p>
            <a:pPr lvl="1"/>
            <a:r>
              <a:rPr lang="en-US" sz="2000" dirty="0"/>
              <a:t>attack a competitor</a:t>
            </a:r>
          </a:p>
          <a:p>
            <a:pPr lvl="1"/>
            <a:r>
              <a:rPr lang="en-US" sz="2000" dirty="0"/>
              <a:t>respond to the competitor’s actions</a:t>
            </a:r>
          </a:p>
        </p:txBody>
      </p:sp>
      <p:sp>
        <p:nvSpPr>
          <p:cNvPr id="16"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Awareness</a:t>
            </a:r>
          </a:p>
        </p:txBody>
      </p:sp>
      <p:sp>
        <p:nvSpPr>
          <p:cNvPr id="17" name="AutoShape 7"/>
          <p:cNvSpPr>
            <a:spLocks/>
          </p:cNvSpPr>
          <p:nvPr/>
        </p:nvSpPr>
        <p:spPr bwMode="auto">
          <a:xfrm>
            <a:off x="3328480" y="1905466"/>
            <a:ext cx="1319118" cy="3276600"/>
          </a:xfrm>
          <a:prstGeom prst="leftBrace">
            <a:avLst>
              <a:gd name="adj1" fmla="val 672"/>
              <a:gd name="adj2" fmla="val 57343"/>
            </a:avLst>
          </a:prstGeom>
          <a:noFill/>
          <a:ln w="28575">
            <a:solidFill>
              <a:srgbClr val="703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8"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Motivation</a:t>
            </a:r>
          </a:p>
        </p:txBody>
      </p:sp>
      <p:sp>
        <p:nvSpPr>
          <p:cNvPr id="19"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Ability</a:t>
            </a:r>
          </a:p>
        </p:txBody>
      </p:sp>
    </p:spTree>
    <p:extLst>
      <p:ext uri="{BB962C8B-B14F-4D97-AF65-F5344CB8AC3E}">
        <p14:creationId xmlns:p14="http://schemas.microsoft.com/office/powerpoint/2010/main" val="3203876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ou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1251">
                                            <p:txEl>
                                              <p:pRg st="0" end="0"/>
                                            </p:txEl>
                                          </p:spTgt>
                                        </p:tgtEl>
                                        <p:attrNameLst>
                                          <p:attrName>style.visibility</p:attrName>
                                        </p:attrNameLst>
                                      </p:cBhvr>
                                      <p:to>
                                        <p:strVal val="visible"/>
                                      </p:to>
                                    </p:set>
                                    <p:animEffect transition="in" filter="wipe(left)">
                                      <p:cBhvr>
                                        <p:cTn id="15" dur="500"/>
                                        <p:tgtEl>
                                          <p:spTgt spid="181251">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1251">
                                            <p:txEl>
                                              <p:pRg st="1" end="1"/>
                                            </p:txEl>
                                          </p:spTgt>
                                        </p:tgtEl>
                                        <p:attrNameLst>
                                          <p:attrName>style.visibility</p:attrName>
                                        </p:attrNameLst>
                                      </p:cBhvr>
                                      <p:to>
                                        <p:strVal val="visible"/>
                                      </p:to>
                                    </p:set>
                                    <p:animEffect transition="in" filter="wipe(left)">
                                      <p:cBhvr>
                                        <p:cTn id="19" dur="500"/>
                                        <p:tgtEl>
                                          <p:spTgt spid="181251">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1251">
                                            <p:txEl>
                                              <p:pRg st="2" end="2"/>
                                            </p:txEl>
                                          </p:spTgt>
                                        </p:tgtEl>
                                        <p:attrNameLst>
                                          <p:attrName>style.visibility</p:attrName>
                                        </p:attrNameLst>
                                      </p:cBhvr>
                                      <p:to>
                                        <p:strVal val="visible"/>
                                      </p:to>
                                    </p:set>
                                    <p:animEffect transition="in" filter="wipe(left)">
                                      <p:cBhvr>
                                        <p:cTn id="23" dur="500"/>
                                        <p:tgtEl>
                                          <p:spTgt spid="181251">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81251">
                                            <p:txEl>
                                              <p:pRg st="3" end="3"/>
                                            </p:txEl>
                                          </p:spTgt>
                                        </p:tgtEl>
                                        <p:attrNameLst>
                                          <p:attrName>style.visibility</p:attrName>
                                        </p:attrNameLst>
                                      </p:cBhvr>
                                      <p:to>
                                        <p:strVal val="visible"/>
                                      </p:to>
                                    </p:set>
                                    <p:animEffect transition="in" filter="wipe(left)">
                                      <p:cBhvr>
                                        <p:cTn id="27" dur="500"/>
                                        <p:tgtEl>
                                          <p:spTgt spid="181251">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81251">
                                            <p:txEl>
                                              <p:pRg st="4" end="4"/>
                                            </p:txEl>
                                          </p:spTgt>
                                        </p:tgtEl>
                                        <p:attrNameLst>
                                          <p:attrName>style.visibility</p:attrName>
                                        </p:attrNameLst>
                                      </p:cBhvr>
                                      <p:to>
                                        <p:strVal val="visible"/>
                                      </p:to>
                                    </p:set>
                                    <p:animEffect transition="in" filter="wipe(left)">
                                      <p:cBhvr>
                                        <p:cTn id="31" dur="500"/>
                                        <p:tgtEl>
                                          <p:spTgt spid="181251">
                                            <p:txEl>
                                              <p:pRg st="4" end="4"/>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81251">
                                            <p:txEl>
                                              <p:pRg st="5" end="5"/>
                                            </p:txEl>
                                          </p:spTgt>
                                        </p:tgtEl>
                                        <p:attrNameLst>
                                          <p:attrName>style.visibility</p:attrName>
                                        </p:attrNameLst>
                                      </p:cBhvr>
                                      <p:to>
                                        <p:strVal val="visible"/>
                                      </p:to>
                                    </p:set>
                                    <p:animEffect transition="in" filter="wipe(left)">
                                      <p:cBhvr>
                                        <p:cTn id="35" dur="500"/>
                                        <p:tgtEl>
                                          <p:spTgt spid="181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8" name="Slide Number Placeholder 3"/>
          <p:cNvSpPr>
            <a:spLocks noGrp="1"/>
          </p:cNvSpPr>
          <p:nvPr>
            <p:ph type="sldNum" sz="quarter" idx="11"/>
          </p:nvPr>
        </p:nvSpPr>
        <p:spPr/>
        <p:txBody>
          <a:bodyPr/>
          <a:lstStyle/>
          <a:p>
            <a:r>
              <a:rPr lang="en-US"/>
              <a:t>5–</a:t>
            </a:r>
            <a:fld id="{572DBA24-5E8D-4277-9956-CFCE02B67944}" type="slidenum">
              <a:rPr lang="en-US"/>
              <a:pPr/>
              <a:t>14</a:t>
            </a:fld>
            <a:endParaRPr lang="en-US"/>
          </a:p>
        </p:txBody>
      </p:sp>
      <p:sp>
        <p:nvSpPr>
          <p:cNvPr id="183298" name="Rectangle 2"/>
          <p:cNvSpPr>
            <a:spLocks noGrp="1" noChangeArrowheads="1"/>
          </p:cNvSpPr>
          <p:nvPr>
            <p:ph type="title"/>
          </p:nvPr>
        </p:nvSpPr>
        <p:spPr/>
        <p:txBody>
          <a:bodyPr/>
          <a:lstStyle/>
          <a:p>
            <a:r>
              <a:rPr lang="en-US"/>
              <a:t>Drivers of Competitive Behavior (cont’d)</a:t>
            </a:r>
          </a:p>
        </p:txBody>
      </p:sp>
      <p:sp>
        <p:nvSpPr>
          <p:cNvPr id="183299" name="Rectangle 3"/>
          <p:cNvSpPr>
            <a:spLocks noGrp="1" noChangeArrowheads="1"/>
          </p:cNvSpPr>
          <p:nvPr>
            <p:ph type="body" idx="4294967295"/>
          </p:nvPr>
        </p:nvSpPr>
        <p:spPr>
          <a:xfrm>
            <a:off x="4650226" y="1905000"/>
            <a:ext cx="4075112" cy="4216400"/>
          </a:xfrm>
        </p:spPr>
        <p:txBody>
          <a:bodyPr/>
          <a:lstStyle/>
          <a:p>
            <a:pPr>
              <a:lnSpc>
                <a:spcPct val="110000"/>
              </a:lnSpc>
            </a:pPr>
            <a:r>
              <a:rPr lang="en-US" sz="2000" dirty="0"/>
              <a:t>A firm is more likely to attack the rival with whom it has low market commonality than the one with whom it competes in multiple markets.</a:t>
            </a:r>
          </a:p>
          <a:p>
            <a:pPr>
              <a:lnSpc>
                <a:spcPct val="110000"/>
              </a:lnSpc>
            </a:pPr>
            <a:r>
              <a:rPr lang="en-US" sz="2000" dirty="0"/>
              <a:t>Given the strong competition under market commonality, it is likely that the attacked firm will respond to its competitor’s action in an effort to protect its position in one or more markets.</a:t>
            </a:r>
          </a:p>
        </p:txBody>
      </p:sp>
      <p:sp>
        <p:nvSpPr>
          <p:cNvPr id="19"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Awareness</a:t>
            </a:r>
          </a:p>
        </p:txBody>
      </p:sp>
      <p:sp>
        <p:nvSpPr>
          <p:cNvPr id="20" name="AutoShape 7"/>
          <p:cNvSpPr>
            <a:spLocks/>
          </p:cNvSpPr>
          <p:nvPr/>
        </p:nvSpPr>
        <p:spPr bwMode="auto">
          <a:xfrm>
            <a:off x="3328480" y="1905000"/>
            <a:ext cx="1319118" cy="4038600"/>
          </a:xfrm>
          <a:prstGeom prst="leftBrace">
            <a:avLst>
              <a:gd name="adj1" fmla="val 672"/>
              <a:gd name="adj2" fmla="val 71378"/>
            </a:avLst>
          </a:prstGeom>
          <a:noFill/>
          <a:ln w="28575">
            <a:solidFill>
              <a:srgbClr val="9A2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Motivation</a:t>
            </a:r>
          </a:p>
        </p:txBody>
      </p:sp>
      <p:sp>
        <p:nvSpPr>
          <p:cNvPr id="22"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Ability</a:t>
            </a:r>
          </a:p>
        </p:txBody>
      </p:sp>
      <p:sp>
        <p:nvSpPr>
          <p:cNvPr id="23" name="Rectangle 5"/>
          <p:cNvSpPr>
            <a:spLocks noChangeArrowheads="1"/>
          </p:cNvSpPr>
          <p:nvPr/>
        </p:nvSpPr>
        <p:spPr bwMode="blackWhite">
          <a:xfrm>
            <a:off x="1143000" y="4337214"/>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400" b="1" dirty="0">
                <a:solidFill>
                  <a:schemeClr val="bg1"/>
                </a:solidFill>
                <a:effectLst>
                  <a:outerShdw blurRad="38100" dist="38100" dir="2700000" algn="tl">
                    <a:srgbClr val="000000"/>
                  </a:outerShdw>
                </a:effectLst>
                <a:latin typeface="Arial" charset="0"/>
                <a:ea typeface="Arial" charset="0"/>
                <a:cs typeface="Arial" charset="0"/>
              </a:rPr>
              <a:t>Market Commonality</a:t>
            </a:r>
          </a:p>
        </p:txBody>
      </p:sp>
    </p:spTree>
    <p:extLst>
      <p:ext uri="{BB962C8B-B14F-4D97-AF65-F5344CB8AC3E}">
        <p14:creationId xmlns:p14="http://schemas.microsoft.com/office/powerpoint/2010/main" val="31669311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3299">
                                            <p:txEl>
                                              <p:pRg st="0" end="0"/>
                                            </p:txEl>
                                          </p:spTgt>
                                        </p:tgtEl>
                                        <p:attrNameLst>
                                          <p:attrName>style.visibility</p:attrName>
                                        </p:attrNameLst>
                                      </p:cBhvr>
                                      <p:to>
                                        <p:strVal val="visible"/>
                                      </p:to>
                                    </p:set>
                                    <p:animEffect transition="in" filter="wipe(left)">
                                      <p:cBhvr>
                                        <p:cTn id="15" dur="500"/>
                                        <p:tgtEl>
                                          <p:spTgt spid="183299">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3299">
                                            <p:txEl>
                                              <p:pRg st="1" end="1"/>
                                            </p:txEl>
                                          </p:spTgt>
                                        </p:tgtEl>
                                        <p:attrNameLst>
                                          <p:attrName>style.visibility</p:attrName>
                                        </p:attrNameLst>
                                      </p:cBhvr>
                                      <p:to>
                                        <p:strVal val="visible"/>
                                      </p:to>
                                    </p:set>
                                    <p:animEffect transition="in" filter="wipe(left)">
                                      <p:cBhvr>
                                        <p:cTn id="19" dur="500"/>
                                        <p:tgtEl>
                                          <p:spTgt spid="1832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21" name="Slide Number Placeholder 3"/>
          <p:cNvSpPr>
            <a:spLocks noGrp="1"/>
          </p:cNvSpPr>
          <p:nvPr>
            <p:ph type="sldNum" sz="quarter" idx="11"/>
          </p:nvPr>
        </p:nvSpPr>
        <p:spPr/>
        <p:txBody>
          <a:bodyPr/>
          <a:lstStyle/>
          <a:p>
            <a:r>
              <a:rPr lang="en-US"/>
              <a:t>5–</a:t>
            </a:r>
            <a:fld id="{30596C39-6B6C-43E8-ABE0-A7D5ABA9DE1A}" type="slidenum">
              <a:rPr lang="en-US"/>
              <a:pPr/>
              <a:t>15</a:t>
            </a:fld>
            <a:endParaRPr lang="en-US"/>
          </a:p>
        </p:txBody>
      </p:sp>
      <p:sp>
        <p:nvSpPr>
          <p:cNvPr id="185346" name="Rectangle 2"/>
          <p:cNvSpPr>
            <a:spLocks noGrp="1" noChangeArrowheads="1"/>
          </p:cNvSpPr>
          <p:nvPr>
            <p:ph type="title"/>
          </p:nvPr>
        </p:nvSpPr>
        <p:spPr/>
        <p:txBody>
          <a:bodyPr/>
          <a:lstStyle/>
          <a:p>
            <a:r>
              <a:rPr lang="en-US"/>
              <a:t>Drivers of Competitive Behavior (cont’d)</a:t>
            </a:r>
          </a:p>
        </p:txBody>
      </p:sp>
      <p:sp>
        <p:nvSpPr>
          <p:cNvPr id="185347" name="Rectangle 3"/>
          <p:cNvSpPr>
            <a:spLocks noGrp="1" noChangeArrowheads="1"/>
          </p:cNvSpPr>
          <p:nvPr>
            <p:ph type="body" idx="4294967295"/>
          </p:nvPr>
        </p:nvSpPr>
        <p:spPr>
          <a:xfrm>
            <a:off x="4676775" y="2895600"/>
            <a:ext cx="4467225" cy="3756025"/>
          </a:xfrm>
        </p:spPr>
        <p:txBody>
          <a:bodyPr>
            <a:normAutofit lnSpcReduction="10000"/>
          </a:bodyPr>
          <a:lstStyle/>
          <a:p>
            <a:pPr>
              <a:spcBef>
                <a:spcPct val="25000"/>
              </a:spcBef>
            </a:pPr>
            <a:r>
              <a:rPr lang="en-US" sz="2000" dirty="0"/>
              <a:t>The greater the resource imbalance between the acting firm and competitors or potential responders, the greater will be the delay in response by the firm with a resource disadvantage.</a:t>
            </a:r>
          </a:p>
          <a:p>
            <a:pPr>
              <a:spcBef>
                <a:spcPct val="25000"/>
              </a:spcBef>
            </a:pPr>
            <a:r>
              <a:rPr lang="en-US" sz="2000" dirty="0"/>
              <a:t>When facing competitors with greater resources or more attractive market positions, firms should eventually respond, no matter how challenging the response.</a:t>
            </a:r>
          </a:p>
        </p:txBody>
      </p:sp>
      <p:sp>
        <p:nvSpPr>
          <p:cNvPr id="22"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Awareness</a:t>
            </a:r>
          </a:p>
        </p:txBody>
      </p:sp>
      <p:sp>
        <p:nvSpPr>
          <p:cNvPr id="23" name="AutoShape 7"/>
          <p:cNvSpPr>
            <a:spLocks/>
          </p:cNvSpPr>
          <p:nvPr/>
        </p:nvSpPr>
        <p:spPr bwMode="auto">
          <a:xfrm>
            <a:off x="3328480" y="2878138"/>
            <a:ext cx="1319118" cy="3352800"/>
          </a:xfrm>
          <a:prstGeom prst="leftBrace">
            <a:avLst>
              <a:gd name="adj1" fmla="val 672"/>
              <a:gd name="adj2" fmla="val 86532"/>
            </a:avLst>
          </a:prstGeom>
          <a:noFill/>
          <a:ln w="28575">
            <a:solidFill>
              <a:srgbClr val="C41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4"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Motivation</a:t>
            </a:r>
          </a:p>
        </p:txBody>
      </p:sp>
      <p:sp>
        <p:nvSpPr>
          <p:cNvPr id="25"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r>
              <a:rPr lang="en-US" sz="2400" b="1" dirty="0">
                <a:solidFill>
                  <a:schemeClr val="bg1"/>
                </a:solidFill>
                <a:effectLst>
                  <a:outerShdw blurRad="38100" dist="38100" dir="2700000" algn="tl">
                    <a:srgbClr val="000000"/>
                  </a:outerShdw>
                </a:effectLst>
                <a:latin typeface="Arial" charset="0"/>
                <a:ea typeface="Arial" charset="0"/>
                <a:cs typeface="Arial" charset="0"/>
              </a:rPr>
              <a:t>Ability</a:t>
            </a:r>
          </a:p>
        </p:txBody>
      </p:sp>
      <p:sp>
        <p:nvSpPr>
          <p:cNvPr id="26" name="Rectangle 25"/>
          <p:cNvSpPr>
            <a:spLocks noChangeArrowheads="1"/>
          </p:cNvSpPr>
          <p:nvPr/>
        </p:nvSpPr>
        <p:spPr bwMode="blackWhite">
          <a:xfrm>
            <a:off x="1143000" y="4337214"/>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400" b="1" dirty="0">
                <a:solidFill>
                  <a:schemeClr val="bg1"/>
                </a:solidFill>
                <a:effectLst>
                  <a:outerShdw blurRad="38100" dist="38100" dir="2700000" algn="tl">
                    <a:srgbClr val="000000"/>
                  </a:outerShdw>
                </a:effectLst>
                <a:latin typeface="Arial" charset="0"/>
                <a:ea typeface="Arial" charset="0"/>
                <a:cs typeface="Arial" charset="0"/>
              </a:rPr>
              <a:t>Market Commonality</a:t>
            </a:r>
          </a:p>
        </p:txBody>
      </p:sp>
      <p:sp>
        <p:nvSpPr>
          <p:cNvPr id="27" name="Rectangle 26"/>
          <p:cNvSpPr>
            <a:spLocks noChangeArrowheads="1"/>
          </p:cNvSpPr>
          <p:nvPr/>
        </p:nvSpPr>
        <p:spPr bwMode="blackWhite">
          <a:xfrm>
            <a:off x="1143000" y="5334000"/>
            <a:ext cx="2189163" cy="896938"/>
          </a:xfrm>
          <a:prstGeom prst="rect">
            <a:avLst/>
          </a:prstGeom>
          <a:solidFill>
            <a:srgbClr val="C412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400" b="1" dirty="0">
                <a:solidFill>
                  <a:schemeClr val="bg1"/>
                </a:solidFill>
                <a:effectLst>
                  <a:outerShdw blurRad="38100" dist="38100" dir="2700000" algn="tl">
                    <a:srgbClr val="000000"/>
                  </a:outerShdw>
                </a:effectLst>
                <a:latin typeface="Arial" charset="0"/>
                <a:ea typeface="Arial" charset="0"/>
                <a:cs typeface="Arial" charset="0"/>
              </a:rPr>
              <a:t>Resource Dissimilarity</a:t>
            </a:r>
          </a:p>
        </p:txBody>
      </p:sp>
    </p:spTree>
    <p:extLst>
      <p:ext uri="{BB962C8B-B14F-4D97-AF65-F5344CB8AC3E}">
        <p14:creationId xmlns:p14="http://schemas.microsoft.com/office/powerpoint/2010/main" val="31523253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ou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5347">
                                            <p:txEl>
                                              <p:pRg st="0" end="0"/>
                                            </p:txEl>
                                          </p:spTgt>
                                        </p:tgtEl>
                                        <p:attrNameLst>
                                          <p:attrName>style.visibility</p:attrName>
                                        </p:attrNameLst>
                                      </p:cBhvr>
                                      <p:to>
                                        <p:strVal val="visible"/>
                                      </p:to>
                                    </p:set>
                                    <p:animEffect transition="in" filter="wipe(left)">
                                      <p:cBhvr>
                                        <p:cTn id="15" dur="500"/>
                                        <p:tgtEl>
                                          <p:spTgt spid="18534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5347">
                                            <p:txEl>
                                              <p:pRg st="1" end="1"/>
                                            </p:txEl>
                                          </p:spTgt>
                                        </p:tgtEl>
                                        <p:attrNameLst>
                                          <p:attrName>style.visibility</p:attrName>
                                        </p:attrNameLst>
                                      </p:cBhvr>
                                      <p:to>
                                        <p:strVal val="visible"/>
                                      </p:to>
                                    </p:set>
                                    <p:animEffect transition="in" filter="wipe(left)">
                                      <p:cBhvr>
                                        <p:cTn id="19" dur="500"/>
                                        <p:tgtEl>
                                          <p:spTgt spid="185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a:t>Competitive Rivalry</a:t>
            </a:r>
          </a:p>
        </p:txBody>
      </p:sp>
      <p:sp>
        <p:nvSpPr>
          <p:cNvPr id="187395" name="Rectangle 3"/>
          <p:cNvSpPr>
            <a:spLocks noGrp="1" noChangeArrowheads="1"/>
          </p:cNvSpPr>
          <p:nvPr>
            <p:ph idx="1"/>
          </p:nvPr>
        </p:nvSpPr>
        <p:spPr/>
        <p:txBody>
          <a:bodyPr/>
          <a:lstStyle/>
          <a:p>
            <a:r>
              <a:rPr lang="en-US" dirty="0"/>
              <a:t>Competitive Action</a:t>
            </a:r>
          </a:p>
          <a:p>
            <a:pPr lvl="1"/>
            <a:r>
              <a:rPr lang="en-US" dirty="0"/>
              <a:t>A strategic or tactical action the firm takes to build or defend its competitive advantages or improve its market position.</a:t>
            </a:r>
          </a:p>
          <a:p>
            <a:r>
              <a:rPr lang="en-US" dirty="0"/>
              <a:t>Competitive Response</a:t>
            </a:r>
          </a:p>
          <a:p>
            <a:pPr lvl="1"/>
            <a:r>
              <a:rPr lang="en-US" dirty="0"/>
              <a:t>A strategic or tactical action the firm takes to counter the effects of a competitor’s competitive action.</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72BCFBE5-21A5-4DD0-B221-D080F2A5107E}" type="slidenum">
              <a:rPr lang="en-US"/>
              <a:pPr/>
              <a:t>16</a:t>
            </a:fld>
            <a:endParaRPr lang="en-US"/>
          </a:p>
        </p:txBody>
      </p:sp>
    </p:spTree>
    <p:extLst>
      <p:ext uri="{BB962C8B-B14F-4D97-AF65-F5344CB8AC3E}">
        <p14:creationId xmlns:p14="http://schemas.microsoft.com/office/powerpoint/2010/main" val="595137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wipe(left)">
                                      <p:cBhvr>
                                        <p:cTn id="7" dur="500"/>
                                        <p:tgtEl>
                                          <p:spTgt spid="187395">
                                            <p:txEl>
                                              <p:pRg st="0" end="0"/>
                                            </p:txEl>
                                          </p:spTgt>
                                        </p:tgtEl>
                                      </p:cBhvr>
                                    </p:animEffect>
                                  </p:childTnLst>
                                </p:cTn>
                              </p:par>
                            </p:childTnLst>
                          </p:cTn>
                        </p:par>
                        <p:par>
                          <p:cTn id="8" fill="hold" nodeType="with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7395">
                                            <p:txEl>
                                              <p:pRg st="1" end="1"/>
                                            </p:txEl>
                                          </p:spTgt>
                                        </p:tgtEl>
                                        <p:attrNameLst>
                                          <p:attrName>style.visibility</p:attrName>
                                        </p:attrNameLst>
                                      </p:cBhvr>
                                      <p:to>
                                        <p:strVal val="visible"/>
                                      </p:to>
                                    </p:set>
                                    <p:animEffect transition="in" filter="wipe(left)">
                                      <p:cBhvr>
                                        <p:cTn id="11" dur="500"/>
                                        <p:tgtEl>
                                          <p:spTgt spid="187395">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87395">
                                            <p:txEl>
                                              <p:pRg st="2" end="2"/>
                                            </p:txEl>
                                          </p:spTgt>
                                        </p:tgtEl>
                                        <p:attrNameLst>
                                          <p:attrName>style.visibility</p:attrName>
                                        </p:attrNameLst>
                                      </p:cBhvr>
                                      <p:to>
                                        <p:strVal val="visible"/>
                                      </p:to>
                                    </p:set>
                                    <p:animEffect transition="in" filter="wipe(left)">
                                      <p:cBhvr>
                                        <p:cTn id="16" dur="500"/>
                                        <p:tgtEl>
                                          <p:spTgt spid="187395">
                                            <p:txEl>
                                              <p:pRg st="2" end="2"/>
                                            </p:txEl>
                                          </p:spTgt>
                                        </p:tgtEl>
                                      </p:cBhvr>
                                    </p:animEffect>
                                  </p:childTnLst>
                                </p:cTn>
                              </p:par>
                            </p:childTnLst>
                          </p:cTn>
                        </p:par>
                        <p:par>
                          <p:cTn id="17" fill="hold" nodeType="with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87395">
                                            <p:txEl>
                                              <p:pRg st="3" end="3"/>
                                            </p:txEl>
                                          </p:spTgt>
                                        </p:tgtEl>
                                        <p:attrNameLst>
                                          <p:attrName>style.visibility</p:attrName>
                                        </p:attrNameLst>
                                      </p:cBhvr>
                                      <p:to>
                                        <p:strVal val="visible"/>
                                      </p:to>
                                    </p:set>
                                    <p:animEffect transition="in" filter="wipe(left)">
                                      <p:cBhvr>
                                        <p:cTn id="20" dur="500"/>
                                        <p:tgtEl>
                                          <p:spTgt spid="187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a:t>Strategic and Tactical Actions</a:t>
            </a:r>
          </a:p>
        </p:txBody>
      </p:sp>
      <p:sp>
        <p:nvSpPr>
          <p:cNvPr id="189443" name="Rectangle 3"/>
          <p:cNvSpPr>
            <a:spLocks noGrp="1" noChangeArrowheads="1"/>
          </p:cNvSpPr>
          <p:nvPr>
            <p:ph idx="1"/>
          </p:nvPr>
        </p:nvSpPr>
        <p:spPr/>
        <p:txBody>
          <a:bodyPr/>
          <a:lstStyle/>
          <a:p>
            <a:pPr>
              <a:spcBef>
                <a:spcPct val="50000"/>
              </a:spcBef>
            </a:pPr>
            <a:r>
              <a:rPr lang="en-US" dirty="0"/>
              <a:t>Strategic Action (or Response)</a:t>
            </a:r>
          </a:p>
          <a:p>
            <a:pPr lvl="1">
              <a:spcBef>
                <a:spcPct val="50000"/>
              </a:spcBef>
            </a:pPr>
            <a:r>
              <a:rPr lang="en-US" dirty="0"/>
              <a:t>A market-based move that involves a significant commitment of organizational resources and is difficult to implement and reverse.</a:t>
            </a:r>
          </a:p>
          <a:p>
            <a:pPr>
              <a:spcBef>
                <a:spcPct val="50000"/>
              </a:spcBef>
            </a:pPr>
            <a:r>
              <a:rPr lang="en-US" dirty="0"/>
              <a:t>Tactical Action (or Response)</a:t>
            </a:r>
          </a:p>
          <a:p>
            <a:pPr lvl="1">
              <a:spcBef>
                <a:spcPct val="50000"/>
              </a:spcBef>
            </a:pPr>
            <a:r>
              <a:rPr lang="en-US" dirty="0"/>
              <a:t>A market-based move that is taken </a:t>
            </a:r>
            <a:br>
              <a:rPr lang="en-US" dirty="0"/>
            </a:br>
            <a:r>
              <a:rPr lang="en-US" dirty="0"/>
              <a:t>to fine-tune a strategy:</a:t>
            </a:r>
          </a:p>
          <a:p>
            <a:pPr lvl="2">
              <a:spcBef>
                <a:spcPct val="50000"/>
              </a:spcBef>
            </a:pPr>
            <a:r>
              <a:rPr lang="en-US" sz="2400" dirty="0"/>
              <a:t>Usually involves fewer resources</a:t>
            </a:r>
          </a:p>
          <a:p>
            <a:pPr lvl="2">
              <a:spcBef>
                <a:spcPct val="50000"/>
              </a:spcBef>
            </a:pPr>
            <a:r>
              <a:rPr lang="en-US" sz="2400" dirty="0"/>
              <a:t>Is relatively easy to implement and reverse</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F8068A90-88F8-4C0E-A4DC-662CFC591334}" type="slidenum">
              <a:rPr lang="en-US"/>
              <a:pPr/>
              <a:t>17</a:t>
            </a:fld>
            <a:endParaRPr lang="en-US"/>
          </a:p>
        </p:txBody>
      </p:sp>
    </p:spTree>
    <p:extLst>
      <p:ext uri="{BB962C8B-B14F-4D97-AF65-F5344CB8AC3E}">
        <p14:creationId xmlns:p14="http://schemas.microsoft.com/office/powerpoint/2010/main" val="34218315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Effect transition="in" filter="wipe(left)">
                                      <p:cBhvr>
                                        <p:cTn id="7" dur="500"/>
                                        <p:tgtEl>
                                          <p:spTgt spid="18944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9443">
                                            <p:txEl>
                                              <p:pRg st="1" end="1"/>
                                            </p:txEl>
                                          </p:spTgt>
                                        </p:tgtEl>
                                        <p:attrNameLst>
                                          <p:attrName>style.visibility</p:attrName>
                                        </p:attrNameLst>
                                      </p:cBhvr>
                                      <p:to>
                                        <p:strVal val="visible"/>
                                      </p:to>
                                    </p:set>
                                    <p:animEffect transition="in" filter="wipe(left)">
                                      <p:cBhvr>
                                        <p:cTn id="11" dur="500"/>
                                        <p:tgtEl>
                                          <p:spTgt spid="189443">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89443">
                                            <p:txEl>
                                              <p:pRg st="2" end="2"/>
                                            </p:txEl>
                                          </p:spTgt>
                                        </p:tgtEl>
                                        <p:attrNameLst>
                                          <p:attrName>style.visibility</p:attrName>
                                        </p:attrNameLst>
                                      </p:cBhvr>
                                      <p:to>
                                        <p:strVal val="visible"/>
                                      </p:to>
                                    </p:set>
                                    <p:animEffect transition="in" filter="wipe(left)">
                                      <p:cBhvr>
                                        <p:cTn id="16" dur="500"/>
                                        <p:tgtEl>
                                          <p:spTgt spid="189443">
                                            <p:txEl>
                                              <p:pRg st="2" end="2"/>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89443">
                                            <p:txEl>
                                              <p:pRg st="3" end="3"/>
                                            </p:txEl>
                                          </p:spTgt>
                                        </p:tgtEl>
                                        <p:attrNameLst>
                                          <p:attrName>style.visibility</p:attrName>
                                        </p:attrNameLst>
                                      </p:cBhvr>
                                      <p:to>
                                        <p:strVal val="visible"/>
                                      </p:to>
                                    </p:set>
                                    <p:animEffect transition="in" filter="wipe(left)">
                                      <p:cBhvr>
                                        <p:cTn id="20" dur="500"/>
                                        <p:tgtEl>
                                          <p:spTgt spid="18944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9443">
                                            <p:txEl>
                                              <p:pRg st="4" end="4"/>
                                            </p:txEl>
                                          </p:spTgt>
                                        </p:tgtEl>
                                        <p:attrNameLst>
                                          <p:attrName>style.visibility</p:attrName>
                                        </p:attrNameLst>
                                      </p:cBhvr>
                                      <p:to>
                                        <p:strVal val="visible"/>
                                      </p:to>
                                    </p:set>
                                    <p:animEffect transition="in" filter="wipe(left)">
                                      <p:cBhvr>
                                        <p:cTn id="25" dur="500"/>
                                        <p:tgtEl>
                                          <p:spTgt spid="1894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9443">
                                            <p:txEl>
                                              <p:pRg st="5" end="5"/>
                                            </p:txEl>
                                          </p:spTgt>
                                        </p:tgtEl>
                                        <p:attrNameLst>
                                          <p:attrName>style.visibility</p:attrName>
                                        </p:attrNameLst>
                                      </p:cBhvr>
                                      <p:to>
                                        <p:strVal val="visible"/>
                                      </p:to>
                                    </p:set>
                                    <p:animEffect transition="in" filter="wipe(left)">
                                      <p:cBhvr>
                                        <p:cTn id="30" dur="500"/>
                                        <p:tgtEl>
                                          <p:spTgt spid="189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0" name="Slide Number Placeholder 3"/>
          <p:cNvSpPr>
            <a:spLocks noGrp="1"/>
          </p:cNvSpPr>
          <p:nvPr>
            <p:ph type="sldNum" sz="quarter" idx="11"/>
          </p:nvPr>
        </p:nvSpPr>
        <p:spPr/>
        <p:txBody>
          <a:bodyPr/>
          <a:lstStyle/>
          <a:p>
            <a:r>
              <a:rPr lang="en-US"/>
              <a:t>5–</a:t>
            </a:r>
            <a:fld id="{7FEFEC82-8231-444E-9944-07C815D82987}" type="slidenum">
              <a:rPr lang="en-US"/>
              <a:pPr/>
              <a:t>18</a:t>
            </a:fld>
            <a:endParaRPr lang="en-US"/>
          </a:p>
        </p:txBody>
      </p:sp>
      <p:sp>
        <p:nvSpPr>
          <p:cNvPr id="191490" name="Rectangle 2"/>
          <p:cNvSpPr>
            <a:spLocks noGrp="1" noChangeArrowheads="1"/>
          </p:cNvSpPr>
          <p:nvPr>
            <p:ph type="title"/>
          </p:nvPr>
        </p:nvSpPr>
        <p:spPr/>
        <p:txBody>
          <a:bodyPr/>
          <a:lstStyle/>
          <a:p>
            <a:r>
              <a:rPr lang="en-US"/>
              <a:t>Factors Affecting Likelihood of Attack</a:t>
            </a:r>
          </a:p>
        </p:txBody>
      </p:sp>
      <p:sp>
        <p:nvSpPr>
          <p:cNvPr id="191491" name="Rectangle 3"/>
          <p:cNvSpPr>
            <a:spLocks noGrp="1" noChangeArrowheads="1"/>
          </p:cNvSpPr>
          <p:nvPr>
            <p:ph type="body" idx="4294967295"/>
          </p:nvPr>
        </p:nvSpPr>
        <p:spPr>
          <a:xfrm>
            <a:off x="4647598" y="1347952"/>
            <a:ext cx="4467225" cy="4252913"/>
          </a:xfrm>
        </p:spPr>
        <p:txBody>
          <a:bodyPr>
            <a:normAutofit lnSpcReduction="10000"/>
          </a:bodyPr>
          <a:lstStyle/>
          <a:p>
            <a:pPr>
              <a:spcBef>
                <a:spcPct val="35000"/>
              </a:spcBef>
            </a:pPr>
            <a:r>
              <a:rPr lang="en-US" sz="2000" dirty="0"/>
              <a:t>First movers allocate funds for:</a:t>
            </a:r>
          </a:p>
          <a:p>
            <a:pPr lvl="1">
              <a:spcBef>
                <a:spcPct val="35000"/>
              </a:spcBef>
            </a:pPr>
            <a:r>
              <a:rPr lang="en-US" sz="1800" dirty="0"/>
              <a:t>product innovation and development </a:t>
            </a:r>
          </a:p>
          <a:p>
            <a:pPr lvl="1">
              <a:spcBef>
                <a:spcPct val="35000"/>
              </a:spcBef>
            </a:pPr>
            <a:r>
              <a:rPr lang="en-US" sz="1800" dirty="0"/>
              <a:t>aggressive advertising</a:t>
            </a:r>
          </a:p>
          <a:p>
            <a:pPr lvl="1">
              <a:spcBef>
                <a:spcPct val="35000"/>
              </a:spcBef>
            </a:pPr>
            <a:r>
              <a:rPr lang="en-US" sz="1800" dirty="0"/>
              <a:t>advanced research and development</a:t>
            </a:r>
          </a:p>
          <a:p>
            <a:pPr>
              <a:spcBef>
                <a:spcPct val="35000"/>
              </a:spcBef>
            </a:pPr>
            <a:r>
              <a:rPr lang="en-US" sz="2000" dirty="0"/>
              <a:t>First movers can gain:</a:t>
            </a:r>
          </a:p>
          <a:p>
            <a:pPr lvl="1">
              <a:spcBef>
                <a:spcPct val="35000"/>
              </a:spcBef>
            </a:pPr>
            <a:r>
              <a:rPr lang="en-US" sz="1800" dirty="0"/>
              <a:t>the loyalty of customers who may become committed to the firm’s goods or services</a:t>
            </a:r>
          </a:p>
          <a:p>
            <a:pPr lvl="1">
              <a:spcBef>
                <a:spcPct val="35000"/>
              </a:spcBef>
            </a:pPr>
            <a:r>
              <a:rPr lang="en-US" sz="1800" dirty="0"/>
              <a:t>market share that can be difficult for competitors to take during future competitive rivalry</a:t>
            </a:r>
          </a:p>
        </p:txBody>
      </p:sp>
      <p:sp>
        <p:nvSpPr>
          <p:cNvPr id="191496" name="Rectangle 8"/>
          <p:cNvSpPr>
            <a:spLocks noChangeArrowheads="1"/>
          </p:cNvSpPr>
          <p:nvPr/>
        </p:nvSpPr>
        <p:spPr bwMode="auto">
          <a:xfrm>
            <a:off x="838200" y="2590800"/>
            <a:ext cx="2743200"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b="1" i="1" dirty="0"/>
              <a:t>First Mover</a:t>
            </a:r>
            <a:br>
              <a:rPr lang="en-US" b="1" i="1" dirty="0"/>
            </a:br>
            <a:r>
              <a:rPr lang="en-US" b="1" i="1" dirty="0"/>
              <a:t> </a:t>
            </a:r>
            <a:r>
              <a:rPr lang="en-US" i="1" dirty="0"/>
              <a:t>A firm that takes an initial competitive action in order to build or defend its competitive advantages or to improve its market position.</a:t>
            </a:r>
          </a:p>
        </p:txBody>
      </p:sp>
      <p:sp>
        <p:nvSpPr>
          <p:cNvPr id="11"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 Incentives</a:t>
            </a:r>
          </a:p>
        </p:txBody>
      </p:sp>
      <p:sp>
        <p:nvSpPr>
          <p:cNvPr id="12" name="AutoShape 7"/>
          <p:cNvSpPr>
            <a:spLocks/>
          </p:cNvSpPr>
          <p:nvPr/>
        </p:nvSpPr>
        <p:spPr bwMode="auto">
          <a:xfrm>
            <a:off x="3328480" y="1371600"/>
            <a:ext cx="1319118" cy="3810000"/>
          </a:xfrm>
          <a:prstGeom prst="leftBrace">
            <a:avLst>
              <a:gd name="adj1" fmla="val 672"/>
              <a:gd name="adj2" fmla="val 11872"/>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790863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1496">
                                            <p:txEl>
                                              <p:pRg st="0" end="0"/>
                                            </p:txEl>
                                          </p:spTgt>
                                        </p:tgtEl>
                                        <p:attrNameLst>
                                          <p:attrName>style.visibility</p:attrName>
                                        </p:attrNameLst>
                                      </p:cBhvr>
                                      <p:to>
                                        <p:strVal val="visible"/>
                                      </p:to>
                                    </p:set>
                                    <p:animEffect transition="in" filter="wipe(left)">
                                      <p:cBhvr>
                                        <p:cTn id="7" dur="500"/>
                                        <p:tgtEl>
                                          <p:spTgt spid="1914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out)">
                                      <p:cBhvr>
                                        <p:cTn id="12" dur="500"/>
                                        <p:tgtEl>
                                          <p:spTgt spid="11"/>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91491">
                                            <p:txEl>
                                              <p:pRg st="0" end="0"/>
                                            </p:txEl>
                                          </p:spTgt>
                                        </p:tgtEl>
                                        <p:attrNameLst>
                                          <p:attrName>style.visibility</p:attrName>
                                        </p:attrNameLst>
                                      </p:cBhvr>
                                      <p:to>
                                        <p:strVal val="visible"/>
                                      </p:to>
                                    </p:set>
                                    <p:animEffect transition="in" filter="wipe(left)">
                                      <p:cBhvr>
                                        <p:cTn id="20" dur="500"/>
                                        <p:tgtEl>
                                          <p:spTgt spid="191491">
                                            <p:txEl>
                                              <p:pRg st="0" end="0"/>
                                            </p:txEl>
                                          </p:spTgt>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91491">
                                            <p:txEl>
                                              <p:pRg st="1" end="1"/>
                                            </p:txEl>
                                          </p:spTgt>
                                        </p:tgtEl>
                                        <p:attrNameLst>
                                          <p:attrName>style.visibility</p:attrName>
                                        </p:attrNameLst>
                                      </p:cBhvr>
                                      <p:to>
                                        <p:strVal val="visible"/>
                                      </p:to>
                                    </p:set>
                                    <p:animEffect transition="in" filter="wipe(left)">
                                      <p:cBhvr>
                                        <p:cTn id="24" dur="500"/>
                                        <p:tgtEl>
                                          <p:spTgt spid="191491">
                                            <p:txEl>
                                              <p:pRg st="1" end="1"/>
                                            </p:txEl>
                                          </p:spTgt>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91491">
                                            <p:txEl>
                                              <p:pRg st="2" end="2"/>
                                            </p:txEl>
                                          </p:spTgt>
                                        </p:tgtEl>
                                        <p:attrNameLst>
                                          <p:attrName>style.visibility</p:attrName>
                                        </p:attrNameLst>
                                      </p:cBhvr>
                                      <p:to>
                                        <p:strVal val="visible"/>
                                      </p:to>
                                    </p:set>
                                    <p:animEffect transition="in" filter="wipe(left)">
                                      <p:cBhvr>
                                        <p:cTn id="28" dur="500"/>
                                        <p:tgtEl>
                                          <p:spTgt spid="191491">
                                            <p:txEl>
                                              <p:pRg st="2" end="2"/>
                                            </p:txEl>
                                          </p:spTgt>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91491">
                                            <p:txEl>
                                              <p:pRg st="3" end="3"/>
                                            </p:txEl>
                                          </p:spTgt>
                                        </p:tgtEl>
                                        <p:attrNameLst>
                                          <p:attrName>style.visibility</p:attrName>
                                        </p:attrNameLst>
                                      </p:cBhvr>
                                      <p:to>
                                        <p:strVal val="visible"/>
                                      </p:to>
                                    </p:set>
                                    <p:animEffect transition="in" filter="wipe(left)">
                                      <p:cBhvr>
                                        <p:cTn id="32" dur="500"/>
                                        <p:tgtEl>
                                          <p:spTgt spid="191491">
                                            <p:txEl>
                                              <p:pRg st="3" end="3"/>
                                            </p:txEl>
                                          </p:spTgt>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91491">
                                            <p:txEl>
                                              <p:pRg st="4" end="4"/>
                                            </p:txEl>
                                          </p:spTgt>
                                        </p:tgtEl>
                                        <p:attrNameLst>
                                          <p:attrName>style.visibility</p:attrName>
                                        </p:attrNameLst>
                                      </p:cBhvr>
                                      <p:to>
                                        <p:strVal val="visible"/>
                                      </p:to>
                                    </p:set>
                                    <p:animEffect transition="in" filter="wipe(left)">
                                      <p:cBhvr>
                                        <p:cTn id="36" dur="500"/>
                                        <p:tgtEl>
                                          <p:spTgt spid="191491">
                                            <p:txEl>
                                              <p:pRg st="4" end="4"/>
                                            </p:txEl>
                                          </p:spTgt>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191491">
                                            <p:txEl>
                                              <p:pRg st="5" end="5"/>
                                            </p:txEl>
                                          </p:spTgt>
                                        </p:tgtEl>
                                        <p:attrNameLst>
                                          <p:attrName>style.visibility</p:attrName>
                                        </p:attrNameLst>
                                      </p:cBhvr>
                                      <p:to>
                                        <p:strVal val="visible"/>
                                      </p:to>
                                    </p:set>
                                    <p:animEffect transition="in" filter="wipe(left)">
                                      <p:cBhvr>
                                        <p:cTn id="40" dur="500"/>
                                        <p:tgtEl>
                                          <p:spTgt spid="191491">
                                            <p:txEl>
                                              <p:pRg st="5" end="5"/>
                                            </p:txEl>
                                          </p:spTgt>
                                        </p:tgtEl>
                                      </p:cBhvr>
                                    </p:animEffect>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191491">
                                            <p:txEl>
                                              <p:pRg st="6" end="6"/>
                                            </p:txEl>
                                          </p:spTgt>
                                        </p:tgtEl>
                                        <p:attrNameLst>
                                          <p:attrName>style.visibility</p:attrName>
                                        </p:attrNameLst>
                                      </p:cBhvr>
                                      <p:to>
                                        <p:strVal val="visible"/>
                                      </p:to>
                                    </p:set>
                                    <p:animEffect transition="in" filter="wipe(left)">
                                      <p:cBhvr>
                                        <p:cTn id="44" dur="500"/>
                                        <p:tgtEl>
                                          <p:spTgt spid="1914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2" name="Slide Number Placeholder 3"/>
          <p:cNvSpPr>
            <a:spLocks noGrp="1"/>
          </p:cNvSpPr>
          <p:nvPr>
            <p:ph type="sldNum" sz="quarter" idx="11"/>
          </p:nvPr>
        </p:nvSpPr>
        <p:spPr/>
        <p:txBody>
          <a:bodyPr/>
          <a:lstStyle/>
          <a:p>
            <a:r>
              <a:rPr lang="en-US"/>
              <a:t>5–</a:t>
            </a:r>
            <a:fld id="{C453F4DE-CEB3-48D6-A72B-2C697E697F67}" type="slidenum">
              <a:rPr lang="en-US"/>
              <a:pPr/>
              <a:t>19</a:t>
            </a:fld>
            <a:endParaRPr lang="en-US"/>
          </a:p>
        </p:txBody>
      </p:sp>
      <p:sp>
        <p:nvSpPr>
          <p:cNvPr id="193538" name="Rectangle 2"/>
          <p:cNvSpPr>
            <a:spLocks noGrp="1" noChangeArrowheads="1"/>
          </p:cNvSpPr>
          <p:nvPr>
            <p:ph type="title"/>
          </p:nvPr>
        </p:nvSpPr>
        <p:spPr/>
        <p:txBody>
          <a:bodyPr>
            <a:normAutofit/>
          </a:bodyPr>
          <a:lstStyle/>
          <a:p>
            <a:r>
              <a:rPr lang="en-US" sz="3200"/>
              <a:t>Factors Affecting Likelihood of Attack (cont’d)</a:t>
            </a:r>
          </a:p>
        </p:txBody>
      </p:sp>
      <p:sp>
        <p:nvSpPr>
          <p:cNvPr id="193539" name="Rectangle 3"/>
          <p:cNvSpPr>
            <a:spLocks noGrp="1" noChangeArrowheads="1"/>
          </p:cNvSpPr>
          <p:nvPr>
            <p:ph type="body" idx="4294967295"/>
          </p:nvPr>
        </p:nvSpPr>
        <p:spPr>
          <a:xfrm>
            <a:off x="4647598" y="1801676"/>
            <a:ext cx="4400550" cy="3810000"/>
          </a:xfrm>
        </p:spPr>
        <p:txBody>
          <a:bodyPr>
            <a:normAutofit lnSpcReduction="10000"/>
          </a:bodyPr>
          <a:lstStyle/>
          <a:p>
            <a:pPr>
              <a:spcBef>
                <a:spcPct val="50000"/>
              </a:spcBef>
            </a:pPr>
            <a:r>
              <a:rPr lang="en-US" sz="2000" dirty="0"/>
              <a:t>Second mover responds to the first mover’s competitive action, typically through imitation. They:</a:t>
            </a:r>
          </a:p>
          <a:p>
            <a:pPr lvl="1">
              <a:spcBef>
                <a:spcPct val="50000"/>
              </a:spcBef>
            </a:pPr>
            <a:r>
              <a:rPr lang="en-US" sz="1800" dirty="0"/>
              <a:t>study customers’ reactions to product innovations</a:t>
            </a:r>
          </a:p>
          <a:p>
            <a:pPr lvl="1">
              <a:spcBef>
                <a:spcPct val="50000"/>
              </a:spcBef>
            </a:pPr>
            <a:r>
              <a:rPr lang="en-US" sz="1800" dirty="0"/>
              <a:t>try to find any mistakes the first mover made, and avoid them</a:t>
            </a:r>
          </a:p>
          <a:p>
            <a:pPr lvl="1">
              <a:spcBef>
                <a:spcPct val="50000"/>
              </a:spcBef>
            </a:pPr>
            <a:r>
              <a:rPr lang="en-US" sz="1800" dirty="0"/>
              <a:t>can avoid both the mistakes and the huge spending of the first-movers</a:t>
            </a:r>
          </a:p>
          <a:p>
            <a:pPr lvl="1">
              <a:spcBef>
                <a:spcPct val="50000"/>
              </a:spcBef>
            </a:pPr>
            <a:r>
              <a:rPr lang="en-US" sz="1800" dirty="0"/>
              <a:t>may develop more efficient processes and technologies</a:t>
            </a:r>
          </a:p>
        </p:txBody>
      </p:sp>
      <p:sp>
        <p:nvSpPr>
          <p:cNvPr id="13"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a:t>
            </a:r>
          </a:p>
        </p:txBody>
      </p:sp>
      <p:sp>
        <p:nvSpPr>
          <p:cNvPr id="14" name="AutoShape 7"/>
          <p:cNvSpPr>
            <a:spLocks/>
          </p:cNvSpPr>
          <p:nvPr/>
        </p:nvSpPr>
        <p:spPr bwMode="auto">
          <a:xfrm>
            <a:off x="3328480" y="1801676"/>
            <a:ext cx="1319118" cy="3608524"/>
          </a:xfrm>
          <a:prstGeom prst="leftBrace">
            <a:avLst>
              <a:gd name="adj1" fmla="val 672"/>
              <a:gd name="adj2" fmla="val 28467"/>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Tree>
    <p:extLst>
      <p:ext uri="{BB962C8B-B14F-4D97-AF65-F5344CB8AC3E}">
        <p14:creationId xmlns:p14="http://schemas.microsoft.com/office/powerpoint/2010/main" val="32188502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3539">
                                            <p:txEl>
                                              <p:pRg st="0" end="0"/>
                                            </p:txEl>
                                          </p:spTgt>
                                        </p:tgtEl>
                                        <p:attrNameLst>
                                          <p:attrName>style.visibility</p:attrName>
                                        </p:attrNameLst>
                                      </p:cBhvr>
                                      <p:to>
                                        <p:strVal val="visible"/>
                                      </p:to>
                                    </p:set>
                                    <p:animEffect transition="in" filter="wipe(left)">
                                      <p:cBhvr>
                                        <p:cTn id="15" dur="500"/>
                                        <p:tgtEl>
                                          <p:spTgt spid="193539">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3539">
                                            <p:txEl>
                                              <p:pRg st="1" end="1"/>
                                            </p:txEl>
                                          </p:spTgt>
                                        </p:tgtEl>
                                        <p:attrNameLst>
                                          <p:attrName>style.visibility</p:attrName>
                                        </p:attrNameLst>
                                      </p:cBhvr>
                                      <p:to>
                                        <p:strVal val="visible"/>
                                      </p:to>
                                    </p:set>
                                    <p:animEffect transition="in" filter="wipe(left)">
                                      <p:cBhvr>
                                        <p:cTn id="19" dur="500"/>
                                        <p:tgtEl>
                                          <p:spTgt spid="193539">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3539">
                                            <p:txEl>
                                              <p:pRg st="2" end="2"/>
                                            </p:txEl>
                                          </p:spTgt>
                                        </p:tgtEl>
                                        <p:attrNameLst>
                                          <p:attrName>style.visibility</p:attrName>
                                        </p:attrNameLst>
                                      </p:cBhvr>
                                      <p:to>
                                        <p:strVal val="visible"/>
                                      </p:to>
                                    </p:set>
                                    <p:animEffect transition="in" filter="wipe(left)">
                                      <p:cBhvr>
                                        <p:cTn id="23" dur="500"/>
                                        <p:tgtEl>
                                          <p:spTgt spid="193539">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93539">
                                            <p:txEl>
                                              <p:pRg st="3" end="3"/>
                                            </p:txEl>
                                          </p:spTgt>
                                        </p:tgtEl>
                                        <p:attrNameLst>
                                          <p:attrName>style.visibility</p:attrName>
                                        </p:attrNameLst>
                                      </p:cBhvr>
                                      <p:to>
                                        <p:strVal val="visible"/>
                                      </p:to>
                                    </p:set>
                                    <p:animEffect transition="in" filter="wipe(left)">
                                      <p:cBhvr>
                                        <p:cTn id="27" dur="500"/>
                                        <p:tgtEl>
                                          <p:spTgt spid="193539">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3539">
                                            <p:txEl>
                                              <p:pRg st="4" end="4"/>
                                            </p:txEl>
                                          </p:spTgt>
                                        </p:tgtEl>
                                        <p:attrNameLst>
                                          <p:attrName>style.visibility</p:attrName>
                                        </p:attrNameLst>
                                      </p:cBhvr>
                                      <p:to>
                                        <p:strVal val="visible"/>
                                      </p:to>
                                    </p:set>
                                    <p:animEffect transition="in" filter="wipe(left)">
                                      <p:cBhvr>
                                        <p:cTn id="31" dur="500"/>
                                        <p:tgtEl>
                                          <p:spTgt spid="193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5" name="Slide Number Placeholder 3"/>
          <p:cNvSpPr>
            <a:spLocks noGrp="1"/>
          </p:cNvSpPr>
          <p:nvPr>
            <p:ph type="sldNum" sz="quarter" idx="11"/>
          </p:nvPr>
        </p:nvSpPr>
        <p:spPr/>
        <p:txBody>
          <a:bodyPr/>
          <a:lstStyle/>
          <a:p>
            <a:r>
              <a:rPr lang="en-US"/>
              <a:t>5–</a:t>
            </a:r>
            <a:fld id="{FE443339-9052-4C39-B5DE-13BBFCABB88A}" type="slidenum">
              <a:rPr lang="en-US" smtClean="0"/>
              <a:pPr/>
              <a:t>20</a:t>
            </a:fld>
            <a:endParaRPr lang="en-US"/>
          </a:p>
        </p:txBody>
      </p:sp>
      <p:sp>
        <p:nvSpPr>
          <p:cNvPr id="195586" name="Rectangle 2"/>
          <p:cNvSpPr>
            <a:spLocks noGrp="1" noChangeArrowheads="1"/>
          </p:cNvSpPr>
          <p:nvPr>
            <p:ph type="title"/>
          </p:nvPr>
        </p:nvSpPr>
        <p:spPr/>
        <p:txBody>
          <a:bodyPr>
            <a:normAutofit/>
          </a:bodyPr>
          <a:lstStyle/>
          <a:p>
            <a:r>
              <a:rPr lang="en-US" sz="3200"/>
              <a:t>Factors Affecting Likelihood of Attack (cont’d)</a:t>
            </a:r>
          </a:p>
        </p:txBody>
      </p:sp>
      <p:sp>
        <p:nvSpPr>
          <p:cNvPr id="195587" name="Rectangle 3"/>
          <p:cNvSpPr>
            <a:spLocks noGrp="1" noChangeArrowheads="1"/>
          </p:cNvSpPr>
          <p:nvPr>
            <p:ph type="body" idx="4294967295"/>
          </p:nvPr>
        </p:nvSpPr>
        <p:spPr>
          <a:xfrm>
            <a:off x="4648200" y="1801676"/>
            <a:ext cx="4495800" cy="3886200"/>
          </a:xfrm>
        </p:spPr>
        <p:txBody>
          <a:bodyPr/>
          <a:lstStyle/>
          <a:p>
            <a:r>
              <a:rPr lang="en-US" sz="2000" dirty="0"/>
              <a:t>Late mover responds to a competitive action only after considerable time has elapsed</a:t>
            </a:r>
          </a:p>
          <a:p>
            <a:r>
              <a:rPr lang="en-US" sz="2000" dirty="0"/>
              <a:t>Any success achieved will be slow in coming and much less than that achieved by first and second movers</a:t>
            </a:r>
          </a:p>
          <a:p>
            <a:r>
              <a:rPr lang="en-US" sz="2000" dirty="0"/>
              <a:t>Late mover’s competitive action allows it to earn only average returns and delays its understanding of how to create value for customers</a:t>
            </a:r>
          </a:p>
        </p:txBody>
      </p:sp>
      <p:sp>
        <p:nvSpPr>
          <p:cNvPr id="16"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a:t>
            </a:r>
          </a:p>
        </p:txBody>
      </p:sp>
      <p:sp>
        <p:nvSpPr>
          <p:cNvPr id="17" name="AutoShape 7"/>
          <p:cNvSpPr>
            <a:spLocks/>
          </p:cNvSpPr>
          <p:nvPr/>
        </p:nvSpPr>
        <p:spPr bwMode="auto">
          <a:xfrm>
            <a:off x="3328480" y="1801676"/>
            <a:ext cx="1319118" cy="3760924"/>
          </a:xfrm>
          <a:prstGeom prst="leftBrace">
            <a:avLst>
              <a:gd name="adj1" fmla="val 672"/>
              <a:gd name="adj2" fmla="val 53040"/>
            </a:avLst>
          </a:prstGeom>
          <a:noFill/>
          <a:ln w="28575">
            <a:solidFill>
              <a:srgbClr val="703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8"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p>
        </p:txBody>
      </p:sp>
      <p:sp>
        <p:nvSpPr>
          <p:cNvPr id="19"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Late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Tree>
    <p:extLst>
      <p:ext uri="{BB962C8B-B14F-4D97-AF65-F5344CB8AC3E}">
        <p14:creationId xmlns:p14="http://schemas.microsoft.com/office/powerpoint/2010/main" val="42502556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ou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5587">
                                            <p:txEl>
                                              <p:pRg st="0" end="0"/>
                                            </p:txEl>
                                          </p:spTgt>
                                        </p:tgtEl>
                                        <p:attrNameLst>
                                          <p:attrName>style.visibility</p:attrName>
                                        </p:attrNameLst>
                                      </p:cBhvr>
                                      <p:to>
                                        <p:strVal val="visible"/>
                                      </p:to>
                                    </p:set>
                                    <p:animEffect transition="in" filter="wipe(left)">
                                      <p:cBhvr>
                                        <p:cTn id="15" dur="500"/>
                                        <p:tgtEl>
                                          <p:spTgt spid="19558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5587">
                                            <p:txEl>
                                              <p:pRg st="1" end="1"/>
                                            </p:txEl>
                                          </p:spTgt>
                                        </p:tgtEl>
                                        <p:attrNameLst>
                                          <p:attrName>style.visibility</p:attrName>
                                        </p:attrNameLst>
                                      </p:cBhvr>
                                      <p:to>
                                        <p:strVal val="visible"/>
                                      </p:to>
                                    </p:set>
                                    <p:animEffect transition="in" filter="wipe(left)">
                                      <p:cBhvr>
                                        <p:cTn id="19" dur="500"/>
                                        <p:tgtEl>
                                          <p:spTgt spid="195587">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5587">
                                            <p:txEl>
                                              <p:pRg st="2" end="2"/>
                                            </p:txEl>
                                          </p:spTgt>
                                        </p:tgtEl>
                                        <p:attrNameLst>
                                          <p:attrName>style.visibility</p:attrName>
                                        </p:attrNameLst>
                                      </p:cBhvr>
                                      <p:to>
                                        <p:strVal val="visible"/>
                                      </p:to>
                                    </p:set>
                                    <p:animEffect transition="in" filter="wipe(left)">
                                      <p:cBhvr>
                                        <p:cTn id="23" dur="500"/>
                                        <p:tgtEl>
                                          <p:spTgt spid="1955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8" name="Slide Number Placeholder 3"/>
          <p:cNvSpPr>
            <a:spLocks noGrp="1"/>
          </p:cNvSpPr>
          <p:nvPr>
            <p:ph type="sldNum" sz="quarter" idx="11"/>
          </p:nvPr>
        </p:nvSpPr>
        <p:spPr/>
        <p:txBody>
          <a:bodyPr/>
          <a:lstStyle/>
          <a:p>
            <a:r>
              <a:rPr lang="en-US"/>
              <a:t>5–</a:t>
            </a:r>
            <a:fld id="{61ABFD7E-3A5D-4BE6-AD74-BF57F82A0A43}" type="slidenum">
              <a:rPr lang="en-US"/>
              <a:pPr/>
              <a:t>21</a:t>
            </a:fld>
            <a:endParaRPr lang="en-US"/>
          </a:p>
        </p:txBody>
      </p:sp>
      <p:sp>
        <p:nvSpPr>
          <p:cNvPr id="197634" name="Rectangle 2"/>
          <p:cNvSpPr>
            <a:spLocks noGrp="1" noChangeArrowheads="1"/>
          </p:cNvSpPr>
          <p:nvPr>
            <p:ph type="title"/>
          </p:nvPr>
        </p:nvSpPr>
        <p:spPr/>
        <p:txBody>
          <a:bodyPr>
            <a:normAutofit/>
          </a:bodyPr>
          <a:lstStyle/>
          <a:p>
            <a:r>
              <a:rPr lang="en-US" sz="3200"/>
              <a:t>Factors Affecting Likelihood of Attack (cont’d)</a:t>
            </a:r>
          </a:p>
        </p:txBody>
      </p:sp>
      <p:sp>
        <p:nvSpPr>
          <p:cNvPr id="197635" name="Rectangle 3"/>
          <p:cNvSpPr>
            <a:spLocks noGrp="1" noChangeArrowheads="1"/>
          </p:cNvSpPr>
          <p:nvPr>
            <p:ph type="body" idx="4294967295"/>
          </p:nvPr>
        </p:nvSpPr>
        <p:spPr>
          <a:xfrm>
            <a:off x="4647598" y="2038486"/>
            <a:ext cx="4546600" cy="4054475"/>
          </a:xfrm>
        </p:spPr>
        <p:txBody>
          <a:bodyPr/>
          <a:lstStyle/>
          <a:p>
            <a:pPr>
              <a:spcBef>
                <a:spcPct val="30000"/>
              </a:spcBef>
            </a:pPr>
            <a:r>
              <a:rPr lang="en-US" sz="2000" dirty="0"/>
              <a:t>Small firms are more likely to:</a:t>
            </a:r>
          </a:p>
          <a:p>
            <a:pPr lvl="1">
              <a:spcBef>
                <a:spcPct val="30000"/>
              </a:spcBef>
            </a:pPr>
            <a:r>
              <a:rPr lang="en-US" sz="1800" dirty="0"/>
              <a:t>launch competitive actions</a:t>
            </a:r>
          </a:p>
          <a:p>
            <a:pPr lvl="1">
              <a:spcBef>
                <a:spcPct val="30000"/>
              </a:spcBef>
            </a:pPr>
            <a:r>
              <a:rPr lang="en-US" sz="1800" dirty="0"/>
              <a:t>be quicker in doing so</a:t>
            </a:r>
          </a:p>
          <a:p>
            <a:pPr>
              <a:spcBef>
                <a:spcPct val="30000"/>
              </a:spcBef>
            </a:pPr>
            <a:r>
              <a:rPr lang="en-US" sz="2000" dirty="0"/>
              <a:t>Small firms are perceived as:</a:t>
            </a:r>
          </a:p>
          <a:p>
            <a:pPr lvl="1">
              <a:spcBef>
                <a:spcPct val="30000"/>
              </a:spcBef>
            </a:pPr>
            <a:r>
              <a:rPr lang="en-US" sz="1800" dirty="0"/>
              <a:t>nimble and flexible competitors</a:t>
            </a:r>
          </a:p>
          <a:p>
            <a:pPr lvl="1">
              <a:spcBef>
                <a:spcPct val="30000"/>
              </a:spcBef>
            </a:pPr>
            <a:r>
              <a:rPr lang="en-US" sz="1800" dirty="0"/>
              <a:t>relying on speed and surprise to defend competitive advantages or develop new ones while engaged in competitive rivalry</a:t>
            </a:r>
          </a:p>
          <a:p>
            <a:pPr lvl="1">
              <a:spcBef>
                <a:spcPct val="30000"/>
              </a:spcBef>
            </a:pPr>
            <a:r>
              <a:rPr lang="en-US" sz="1800" dirty="0"/>
              <a:t>having the flexibility needed to launch a greater variety of competitive actions</a:t>
            </a:r>
          </a:p>
        </p:txBody>
      </p:sp>
      <p:sp>
        <p:nvSpPr>
          <p:cNvPr id="19"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a:t>
            </a:r>
          </a:p>
        </p:txBody>
      </p:sp>
      <p:sp>
        <p:nvSpPr>
          <p:cNvPr id="20" name="AutoShape 7"/>
          <p:cNvSpPr>
            <a:spLocks/>
          </p:cNvSpPr>
          <p:nvPr/>
        </p:nvSpPr>
        <p:spPr bwMode="auto">
          <a:xfrm>
            <a:off x="3328480" y="2057400"/>
            <a:ext cx="1319118" cy="3837124"/>
          </a:xfrm>
          <a:prstGeom prst="leftBrace">
            <a:avLst>
              <a:gd name="adj1" fmla="val 672"/>
              <a:gd name="adj2" fmla="val 71392"/>
            </a:avLst>
          </a:prstGeom>
          <a:noFill/>
          <a:ln w="28575">
            <a:solidFill>
              <a:srgbClr val="9A2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p>
        </p:txBody>
      </p:sp>
      <p:sp>
        <p:nvSpPr>
          <p:cNvPr id="22"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Late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
        <p:nvSpPr>
          <p:cNvPr id="23" name="Rectangle 5"/>
          <p:cNvSpPr>
            <a:spLocks noChangeArrowheads="1"/>
          </p:cNvSpPr>
          <p:nvPr/>
        </p:nvSpPr>
        <p:spPr bwMode="blackWhite">
          <a:xfrm>
            <a:off x="1143000" y="4339841"/>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Organizational Size - Small</a:t>
            </a:r>
          </a:p>
        </p:txBody>
      </p:sp>
    </p:spTree>
    <p:extLst>
      <p:ext uri="{BB962C8B-B14F-4D97-AF65-F5344CB8AC3E}">
        <p14:creationId xmlns:p14="http://schemas.microsoft.com/office/powerpoint/2010/main" val="1013016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7635">
                                            <p:txEl>
                                              <p:pRg st="0" end="0"/>
                                            </p:txEl>
                                          </p:spTgt>
                                        </p:tgtEl>
                                        <p:attrNameLst>
                                          <p:attrName>style.visibility</p:attrName>
                                        </p:attrNameLst>
                                      </p:cBhvr>
                                      <p:to>
                                        <p:strVal val="visible"/>
                                      </p:to>
                                    </p:set>
                                    <p:animEffect transition="in" filter="wipe(left)">
                                      <p:cBhvr>
                                        <p:cTn id="15" dur="500"/>
                                        <p:tgtEl>
                                          <p:spTgt spid="197635">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7635">
                                            <p:txEl>
                                              <p:pRg st="1" end="1"/>
                                            </p:txEl>
                                          </p:spTgt>
                                        </p:tgtEl>
                                        <p:attrNameLst>
                                          <p:attrName>style.visibility</p:attrName>
                                        </p:attrNameLst>
                                      </p:cBhvr>
                                      <p:to>
                                        <p:strVal val="visible"/>
                                      </p:to>
                                    </p:set>
                                    <p:animEffect transition="in" filter="wipe(left)">
                                      <p:cBhvr>
                                        <p:cTn id="19" dur="500"/>
                                        <p:tgtEl>
                                          <p:spTgt spid="197635">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7635">
                                            <p:txEl>
                                              <p:pRg st="2" end="2"/>
                                            </p:txEl>
                                          </p:spTgt>
                                        </p:tgtEl>
                                        <p:attrNameLst>
                                          <p:attrName>style.visibility</p:attrName>
                                        </p:attrNameLst>
                                      </p:cBhvr>
                                      <p:to>
                                        <p:strVal val="visible"/>
                                      </p:to>
                                    </p:set>
                                    <p:animEffect transition="in" filter="wipe(left)">
                                      <p:cBhvr>
                                        <p:cTn id="23" dur="500"/>
                                        <p:tgtEl>
                                          <p:spTgt spid="197635">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97635">
                                            <p:txEl>
                                              <p:pRg st="3" end="3"/>
                                            </p:txEl>
                                          </p:spTgt>
                                        </p:tgtEl>
                                        <p:attrNameLst>
                                          <p:attrName>style.visibility</p:attrName>
                                        </p:attrNameLst>
                                      </p:cBhvr>
                                      <p:to>
                                        <p:strVal val="visible"/>
                                      </p:to>
                                    </p:set>
                                    <p:animEffect transition="in" filter="wipe(left)">
                                      <p:cBhvr>
                                        <p:cTn id="27" dur="500"/>
                                        <p:tgtEl>
                                          <p:spTgt spid="197635">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97635">
                                            <p:txEl>
                                              <p:pRg st="4" end="4"/>
                                            </p:txEl>
                                          </p:spTgt>
                                        </p:tgtEl>
                                        <p:attrNameLst>
                                          <p:attrName>style.visibility</p:attrName>
                                        </p:attrNameLst>
                                      </p:cBhvr>
                                      <p:to>
                                        <p:strVal val="visible"/>
                                      </p:to>
                                    </p:set>
                                    <p:animEffect transition="in" filter="wipe(left)">
                                      <p:cBhvr>
                                        <p:cTn id="31" dur="500"/>
                                        <p:tgtEl>
                                          <p:spTgt spid="197635">
                                            <p:txEl>
                                              <p:pRg st="4" end="4"/>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97635">
                                            <p:txEl>
                                              <p:pRg st="5" end="5"/>
                                            </p:txEl>
                                          </p:spTgt>
                                        </p:tgtEl>
                                        <p:attrNameLst>
                                          <p:attrName>style.visibility</p:attrName>
                                        </p:attrNameLst>
                                      </p:cBhvr>
                                      <p:to>
                                        <p:strVal val="visible"/>
                                      </p:to>
                                    </p:set>
                                    <p:animEffect transition="in" filter="wipe(left)">
                                      <p:cBhvr>
                                        <p:cTn id="35" dur="500"/>
                                        <p:tgtEl>
                                          <p:spTgt spid="197635">
                                            <p:txEl>
                                              <p:pRg st="5" end="5"/>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97635">
                                            <p:txEl>
                                              <p:pRg st="6" end="6"/>
                                            </p:txEl>
                                          </p:spTgt>
                                        </p:tgtEl>
                                        <p:attrNameLst>
                                          <p:attrName>style.visibility</p:attrName>
                                        </p:attrNameLst>
                                      </p:cBhvr>
                                      <p:to>
                                        <p:strVal val="visible"/>
                                      </p:to>
                                    </p:set>
                                    <p:animEffect transition="in" filter="wipe(left)">
                                      <p:cBhvr>
                                        <p:cTn id="39" dur="500"/>
                                        <p:tgtEl>
                                          <p:spTgt spid="1976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8" name="Slide Number Placeholder 3"/>
          <p:cNvSpPr>
            <a:spLocks noGrp="1"/>
          </p:cNvSpPr>
          <p:nvPr>
            <p:ph type="sldNum" sz="quarter" idx="11"/>
          </p:nvPr>
        </p:nvSpPr>
        <p:spPr/>
        <p:txBody>
          <a:bodyPr/>
          <a:lstStyle/>
          <a:p>
            <a:r>
              <a:rPr lang="en-US"/>
              <a:t>5–</a:t>
            </a:r>
            <a:fld id="{6D6F2778-2BAA-4386-889B-5C4A535D1713}" type="slidenum">
              <a:rPr lang="en-US"/>
              <a:pPr/>
              <a:t>22</a:t>
            </a:fld>
            <a:endParaRPr lang="en-US"/>
          </a:p>
        </p:txBody>
      </p:sp>
      <p:sp>
        <p:nvSpPr>
          <p:cNvPr id="199682" name="Rectangle 2"/>
          <p:cNvSpPr>
            <a:spLocks noGrp="1" noChangeArrowheads="1"/>
          </p:cNvSpPr>
          <p:nvPr>
            <p:ph type="title"/>
          </p:nvPr>
        </p:nvSpPr>
        <p:spPr/>
        <p:txBody>
          <a:bodyPr>
            <a:normAutofit/>
          </a:bodyPr>
          <a:lstStyle/>
          <a:p>
            <a:r>
              <a:rPr lang="en-US" sz="3200"/>
              <a:t>Factors Affecting Likelihood of Attack (cont’d)</a:t>
            </a:r>
          </a:p>
        </p:txBody>
      </p:sp>
      <p:sp>
        <p:nvSpPr>
          <p:cNvPr id="199683" name="Rectangle 3"/>
          <p:cNvSpPr>
            <a:spLocks noGrp="1" noChangeArrowheads="1"/>
          </p:cNvSpPr>
          <p:nvPr>
            <p:ph type="body" idx="4294967295"/>
          </p:nvPr>
        </p:nvSpPr>
        <p:spPr>
          <a:xfrm>
            <a:off x="4661378" y="2057400"/>
            <a:ext cx="4343400" cy="4183063"/>
          </a:xfrm>
        </p:spPr>
        <p:txBody>
          <a:bodyPr>
            <a:normAutofit lnSpcReduction="10000"/>
          </a:bodyPr>
          <a:lstStyle/>
          <a:p>
            <a:pPr marL="227013" indent="-227013">
              <a:spcBef>
                <a:spcPct val="50000"/>
              </a:spcBef>
            </a:pPr>
            <a:r>
              <a:rPr lang="en-US" sz="2000" dirty="0"/>
              <a:t>Large firms are likely to initiate more competitive actions as well as strategic actions during a given time period</a:t>
            </a:r>
          </a:p>
          <a:p>
            <a:pPr marL="227013" indent="-227013">
              <a:spcBef>
                <a:spcPct val="50000"/>
              </a:spcBef>
            </a:pPr>
            <a:r>
              <a:rPr lang="en-US" sz="2000" dirty="0"/>
              <a:t>Large organizations commonly have the slack resources required to launch a larger number of total competitive actions</a:t>
            </a:r>
          </a:p>
          <a:p>
            <a:pPr marL="227013" indent="-227013">
              <a:spcBef>
                <a:spcPct val="50000"/>
              </a:spcBef>
            </a:pPr>
            <a:r>
              <a:rPr lang="en-US" sz="2000" i="1" dirty="0"/>
              <a:t>Think and act big and we’ll get smaller. Think and act small and we’ll get bigger.</a:t>
            </a:r>
            <a:br>
              <a:rPr lang="en-US" sz="2000" i="1" dirty="0"/>
            </a:br>
            <a:r>
              <a:rPr lang="en-US" sz="2000" dirty="0"/>
              <a:t>	</a:t>
            </a:r>
            <a:r>
              <a:rPr lang="en-US" sz="1600" dirty="0"/>
              <a:t>Herb Kelleher		Former CEO, Southwest Airlines</a:t>
            </a:r>
          </a:p>
        </p:txBody>
      </p:sp>
      <p:sp>
        <p:nvSpPr>
          <p:cNvPr id="19"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a:t>
            </a:r>
          </a:p>
        </p:txBody>
      </p:sp>
      <p:sp>
        <p:nvSpPr>
          <p:cNvPr id="20" name="AutoShape 7"/>
          <p:cNvSpPr>
            <a:spLocks/>
          </p:cNvSpPr>
          <p:nvPr/>
        </p:nvSpPr>
        <p:spPr bwMode="auto">
          <a:xfrm>
            <a:off x="3328480" y="2057400"/>
            <a:ext cx="1319118" cy="3837124"/>
          </a:xfrm>
          <a:prstGeom prst="leftBrace">
            <a:avLst>
              <a:gd name="adj1" fmla="val 672"/>
              <a:gd name="adj2" fmla="val 71392"/>
            </a:avLst>
          </a:prstGeom>
          <a:noFill/>
          <a:ln w="28575">
            <a:solidFill>
              <a:srgbClr val="9A2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1"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p>
        </p:txBody>
      </p:sp>
      <p:sp>
        <p:nvSpPr>
          <p:cNvPr id="22"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Late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
        <p:nvSpPr>
          <p:cNvPr id="23" name="Rectangle 22"/>
          <p:cNvSpPr>
            <a:spLocks noChangeArrowheads="1"/>
          </p:cNvSpPr>
          <p:nvPr/>
        </p:nvSpPr>
        <p:spPr bwMode="blackWhite">
          <a:xfrm>
            <a:off x="1143000" y="4339841"/>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Organizational Size - Large</a:t>
            </a:r>
          </a:p>
        </p:txBody>
      </p:sp>
    </p:spTree>
    <p:extLst>
      <p:ext uri="{BB962C8B-B14F-4D97-AF65-F5344CB8AC3E}">
        <p14:creationId xmlns:p14="http://schemas.microsoft.com/office/powerpoint/2010/main" val="22652500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ou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9683">
                                            <p:txEl>
                                              <p:pRg st="0" end="0"/>
                                            </p:txEl>
                                          </p:spTgt>
                                        </p:tgtEl>
                                        <p:attrNameLst>
                                          <p:attrName>style.visibility</p:attrName>
                                        </p:attrNameLst>
                                      </p:cBhvr>
                                      <p:to>
                                        <p:strVal val="visible"/>
                                      </p:to>
                                    </p:set>
                                    <p:animEffect transition="in" filter="wipe(left)">
                                      <p:cBhvr>
                                        <p:cTn id="15" dur="500"/>
                                        <p:tgtEl>
                                          <p:spTgt spid="199683">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9683">
                                            <p:txEl>
                                              <p:pRg st="1" end="1"/>
                                            </p:txEl>
                                          </p:spTgt>
                                        </p:tgtEl>
                                        <p:attrNameLst>
                                          <p:attrName>style.visibility</p:attrName>
                                        </p:attrNameLst>
                                      </p:cBhvr>
                                      <p:to>
                                        <p:strVal val="visible"/>
                                      </p:to>
                                    </p:set>
                                    <p:animEffect transition="in" filter="wipe(left)">
                                      <p:cBhvr>
                                        <p:cTn id="19" dur="500"/>
                                        <p:tgtEl>
                                          <p:spTgt spid="199683">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99683">
                                            <p:txEl>
                                              <p:pRg st="2" end="2"/>
                                            </p:txEl>
                                          </p:spTgt>
                                        </p:tgtEl>
                                        <p:attrNameLst>
                                          <p:attrName>style.visibility</p:attrName>
                                        </p:attrNameLst>
                                      </p:cBhvr>
                                      <p:to>
                                        <p:strVal val="visible"/>
                                      </p:to>
                                    </p:set>
                                    <p:animEffect transition="in" filter="wipe(left)">
                                      <p:cBhvr>
                                        <p:cTn id="23" dur="500"/>
                                        <p:tgtEl>
                                          <p:spTgt spid="199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23" name="Slide Number Placeholder 3"/>
          <p:cNvSpPr>
            <a:spLocks noGrp="1"/>
          </p:cNvSpPr>
          <p:nvPr>
            <p:ph type="sldNum" sz="quarter" idx="11"/>
          </p:nvPr>
        </p:nvSpPr>
        <p:spPr/>
        <p:txBody>
          <a:bodyPr/>
          <a:lstStyle/>
          <a:p>
            <a:r>
              <a:rPr lang="en-US"/>
              <a:t>5–</a:t>
            </a:r>
            <a:fld id="{91CAC1E9-DF48-43D6-ACF5-FDA3776110E2}" type="slidenum">
              <a:rPr lang="en-US"/>
              <a:pPr/>
              <a:t>23</a:t>
            </a:fld>
            <a:endParaRPr lang="en-US"/>
          </a:p>
        </p:txBody>
      </p:sp>
      <p:sp>
        <p:nvSpPr>
          <p:cNvPr id="201730" name="Rectangle 2"/>
          <p:cNvSpPr>
            <a:spLocks noGrp="1" noChangeArrowheads="1"/>
          </p:cNvSpPr>
          <p:nvPr>
            <p:ph type="title"/>
          </p:nvPr>
        </p:nvSpPr>
        <p:spPr/>
        <p:txBody>
          <a:bodyPr>
            <a:normAutofit/>
          </a:bodyPr>
          <a:lstStyle/>
          <a:p>
            <a:r>
              <a:rPr lang="en-US" sz="3200"/>
              <a:t>Factors Affecting Likelihood of Attack (cont’d)</a:t>
            </a:r>
          </a:p>
        </p:txBody>
      </p:sp>
      <p:sp>
        <p:nvSpPr>
          <p:cNvPr id="201731" name="Rectangle 3"/>
          <p:cNvSpPr>
            <a:spLocks noGrp="1" noChangeArrowheads="1"/>
          </p:cNvSpPr>
          <p:nvPr>
            <p:ph type="body" idx="4294967295"/>
          </p:nvPr>
        </p:nvSpPr>
        <p:spPr>
          <a:xfrm>
            <a:off x="4651281" y="2053671"/>
            <a:ext cx="4318000" cy="2655888"/>
          </a:xfrm>
        </p:spPr>
        <p:txBody>
          <a:bodyPr/>
          <a:lstStyle/>
          <a:p>
            <a:pPr>
              <a:spcBef>
                <a:spcPct val="30000"/>
              </a:spcBef>
            </a:pPr>
            <a:r>
              <a:rPr lang="en-US" sz="2400" dirty="0"/>
              <a:t>Quality exists when the firm’s goods or services meet or exceed customers’ expectations</a:t>
            </a:r>
          </a:p>
          <a:p>
            <a:pPr>
              <a:spcBef>
                <a:spcPct val="30000"/>
              </a:spcBef>
            </a:pPr>
            <a:r>
              <a:rPr lang="en-US" sz="2400" dirty="0"/>
              <a:t>Product quality dimensions include:</a:t>
            </a:r>
          </a:p>
        </p:txBody>
      </p:sp>
      <p:sp>
        <p:nvSpPr>
          <p:cNvPr id="201748" name="Rectangle 20"/>
          <p:cNvSpPr>
            <a:spLocks noChangeArrowheads="1"/>
          </p:cNvSpPr>
          <p:nvPr/>
        </p:nvSpPr>
        <p:spPr bwMode="auto">
          <a:xfrm>
            <a:off x="4681060" y="4492071"/>
            <a:ext cx="21336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90513" indent="-290513">
              <a:spcBef>
                <a:spcPct val="20000"/>
              </a:spcBef>
              <a:buChar char="•"/>
              <a:defRPr sz="2800">
                <a:solidFill>
                  <a:srgbClr val="006699"/>
                </a:solidFill>
                <a:effectLst>
                  <a:outerShdw blurRad="38100" dist="38100" dir="2700000" algn="tl">
                    <a:srgbClr val="C0C0C0"/>
                  </a:outerShdw>
                </a:effectLst>
                <a:latin typeface="Arial" panose="020B0604020202020204" pitchFamily="34" charset="0"/>
              </a:defRPr>
            </a:lvl1pPr>
            <a:lvl2pPr marL="742950" indent="-285750">
              <a:spcBef>
                <a:spcPct val="20000"/>
              </a:spcBef>
              <a:buClr>
                <a:schemeClr val="tx1"/>
              </a:buClr>
              <a:buFont typeface="Wingdings" panose="05000000000000000000" pitchFamily="2" charset="2"/>
              <a:buChar char="Ø"/>
              <a:defRPr sz="2400">
                <a:solidFill>
                  <a:srgbClr val="CC6600"/>
                </a:solidFill>
                <a:effectLst>
                  <a:outerShdw blurRad="38100" dist="38100" dir="2700000" algn="tl">
                    <a:srgbClr val="C0C0C0"/>
                  </a:outerShdw>
                </a:effectLst>
                <a:latin typeface="Arial" panose="020B0604020202020204" pitchFamily="34" charset="0"/>
              </a:defRPr>
            </a:lvl2pPr>
            <a:lvl3pPr marL="1143000" indent="-228600">
              <a:spcBef>
                <a:spcPct val="20000"/>
              </a:spcBef>
              <a:buChar char="•"/>
              <a:defRPr sz="2000">
                <a:solidFill>
                  <a:schemeClr val="tx1"/>
                </a:solidFill>
                <a:effectLst>
                  <a:outerShdw blurRad="38100" dist="38100" dir="2700000" algn="tl">
                    <a:srgbClr val="C0C0C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C0C0C0"/>
                  </a:outerShdw>
                </a:effectLst>
                <a:latin typeface="Arial" panose="020B0604020202020204" pitchFamily="34" charset="0"/>
              </a:defRPr>
            </a:lvl4pPr>
            <a:lvl5pPr marL="2057400" indent="-228600">
              <a:spcBef>
                <a:spcPct val="20000"/>
              </a:spcBef>
              <a:buChar char="»"/>
              <a:defRPr>
                <a:solidFill>
                  <a:schemeClr val="tx1"/>
                </a:solidFill>
                <a:effectLst>
                  <a:outerShdw blurRad="38100" dist="38100" dir="2700000" algn="tl">
                    <a:srgbClr val="C0C0C0"/>
                  </a:outerShdw>
                </a:effectLst>
                <a:latin typeface="Arial" panose="020B0604020202020204" pitchFamily="34" charset="0"/>
              </a:defRPr>
            </a:lvl5pPr>
            <a:lvl6pPr marL="25146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6pPr>
            <a:lvl7pPr marL="29718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7pPr>
            <a:lvl8pPr marL="34290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8pPr>
            <a:lvl9pPr marL="38862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9pPr>
          </a:lstStyle>
          <a:p>
            <a:pPr>
              <a:spcBef>
                <a:spcPct val="30000"/>
              </a:spcBef>
              <a:buFont typeface=".HelveticaNeueDeskInterface-Regular" charset="0"/>
              <a:buChar char="-"/>
            </a:pPr>
            <a:r>
              <a:rPr lang="en-US" sz="2000" dirty="0">
                <a:solidFill>
                  <a:schemeClr val="tx1"/>
                </a:solidFill>
                <a:effectLst/>
              </a:rPr>
              <a:t>performance</a:t>
            </a:r>
          </a:p>
          <a:p>
            <a:pPr>
              <a:spcBef>
                <a:spcPct val="30000"/>
              </a:spcBef>
              <a:buFont typeface=".HelveticaNeueDeskInterface-Regular" charset="0"/>
              <a:buChar char="-"/>
            </a:pPr>
            <a:r>
              <a:rPr lang="en-US" sz="2000" dirty="0">
                <a:solidFill>
                  <a:schemeClr val="tx1"/>
                </a:solidFill>
                <a:effectLst/>
              </a:rPr>
              <a:t>features</a:t>
            </a:r>
          </a:p>
          <a:p>
            <a:pPr>
              <a:spcBef>
                <a:spcPct val="30000"/>
              </a:spcBef>
              <a:buFont typeface=".HelveticaNeueDeskInterface-Regular" charset="0"/>
              <a:buChar char="-"/>
            </a:pPr>
            <a:r>
              <a:rPr lang="en-US" sz="2000" dirty="0">
                <a:solidFill>
                  <a:schemeClr val="tx1"/>
                </a:solidFill>
                <a:effectLst/>
              </a:rPr>
              <a:t>flexibility</a:t>
            </a:r>
          </a:p>
          <a:p>
            <a:pPr>
              <a:spcBef>
                <a:spcPct val="30000"/>
              </a:spcBef>
              <a:buFont typeface=".HelveticaNeueDeskInterface-Regular" charset="0"/>
              <a:buChar char="-"/>
            </a:pPr>
            <a:r>
              <a:rPr lang="en-US" sz="2000" dirty="0">
                <a:solidFill>
                  <a:schemeClr val="tx1"/>
                </a:solidFill>
                <a:effectLst/>
              </a:rPr>
              <a:t>durability</a:t>
            </a:r>
          </a:p>
        </p:txBody>
      </p:sp>
      <p:sp>
        <p:nvSpPr>
          <p:cNvPr id="201749" name="Rectangle 21"/>
          <p:cNvSpPr>
            <a:spLocks noChangeArrowheads="1"/>
          </p:cNvSpPr>
          <p:nvPr/>
        </p:nvSpPr>
        <p:spPr bwMode="auto">
          <a:xfrm>
            <a:off x="6814660" y="4492071"/>
            <a:ext cx="21336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290513" indent="-290513">
              <a:spcBef>
                <a:spcPct val="20000"/>
              </a:spcBef>
              <a:buChar char="•"/>
              <a:defRPr sz="2800">
                <a:solidFill>
                  <a:srgbClr val="006699"/>
                </a:solidFill>
                <a:effectLst>
                  <a:outerShdw blurRad="38100" dist="38100" dir="2700000" algn="tl">
                    <a:srgbClr val="C0C0C0"/>
                  </a:outerShdw>
                </a:effectLst>
                <a:latin typeface="Arial" panose="020B0604020202020204" pitchFamily="34" charset="0"/>
              </a:defRPr>
            </a:lvl1pPr>
            <a:lvl2pPr marL="742950" indent="-285750">
              <a:spcBef>
                <a:spcPct val="20000"/>
              </a:spcBef>
              <a:buClr>
                <a:schemeClr val="tx1"/>
              </a:buClr>
              <a:buFont typeface="Wingdings" panose="05000000000000000000" pitchFamily="2" charset="2"/>
              <a:buChar char="Ø"/>
              <a:defRPr sz="2400">
                <a:solidFill>
                  <a:srgbClr val="CC6600"/>
                </a:solidFill>
                <a:effectLst>
                  <a:outerShdw blurRad="38100" dist="38100" dir="2700000" algn="tl">
                    <a:srgbClr val="C0C0C0"/>
                  </a:outerShdw>
                </a:effectLst>
                <a:latin typeface="Arial" panose="020B0604020202020204" pitchFamily="34" charset="0"/>
              </a:defRPr>
            </a:lvl2pPr>
            <a:lvl3pPr marL="1143000" indent="-228600">
              <a:spcBef>
                <a:spcPct val="20000"/>
              </a:spcBef>
              <a:buChar char="•"/>
              <a:defRPr sz="2000">
                <a:solidFill>
                  <a:schemeClr val="tx1"/>
                </a:solidFill>
                <a:effectLst>
                  <a:outerShdw blurRad="38100" dist="38100" dir="2700000" algn="tl">
                    <a:srgbClr val="C0C0C0"/>
                  </a:outerShdw>
                </a:effectLst>
                <a:latin typeface="Arial" panose="020B0604020202020204" pitchFamily="34" charset="0"/>
              </a:defRPr>
            </a:lvl3pPr>
            <a:lvl4pPr marL="1600200" indent="-228600">
              <a:spcBef>
                <a:spcPct val="20000"/>
              </a:spcBef>
              <a:buChar char="–"/>
              <a:defRPr>
                <a:solidFill>
                  <a:schemeClr val="tx1"/>
                </a:solidFill>
                <a:effectLst>
                  <a:outerShdw blurRad="38100" dist="38100" dir="2700000" algn="tl">
                    <a:srgbClr val="C0C0C0"/>
                  </a:outerShdw>
                </a:effectLst>
                <a:latin typeface="Arial" panose="020B0604020202020204" pitchFamily="34" charset="0"/>
              </a:defRPr>
            </a:lvl4pPr>
            <a:lvl5pPr marL="2057400" indent="-228600">
              <a:spcBef>
                <a:spcPct val="20000"/>
              </a:spcBef>
              <a:buChar char="»"/>
              <a:defRPr>
                <a:solidFill>
                  <a:schemeClr val="tx1"/>
                </a:solidFill>
                <a:effectLst>
                  <a:outerShdw blurRad="38100" dist="38100" dir="2700000" algn="tl">
                    <a:srgbClr val="C0C0C0"/>
                  </a:outerShdw>
                </a:effectLst>
                <a:latin typeface="Arial" panose="020B0604020202020204" pitchFamily="34" charset="0"/>
              </a:defRPr>
            </a:lvl5pPr>
            <a:lvl6pPr marL="25146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6pPr>
            <a:lvl7pPr marL="29718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7pPr>
            <a:lvl8pPr marL="34290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8pPr>
            <a:lvl9pPr marL="3886200" indent="-228600" fontAlgn="base">
              <a:spcBef>
                <a:spcPct val="20000"/>
              </a:spcBef>
              <a:spcAft>
                <a:spcPct val="0"/>
              </a:spcAft>
              <a:buChar char="»"/>
              <a:defRPr>
                <a:solidFill>
                  <a:schemeClr val="tx1"/>
                </a:solidFill>
                <a:effectLst>
                  <a:outerShdw blurRad="38100" dist="38100" dir="2700000" algn="tl">
                    <a:srgbClr val="C0C0C0"/>
                  </a:outerShdw>
                </a:effectLst>
                <a:latin typeface="Arial" panose="020B0604020202020204" pitchFamily="34" charset="0"/>
              </a:defRPr>
            </a:lvl9pPr>
          </a:lstStyle>
          <a:p>
            <a:pPr>
              <a:spcBef>
                <a:spcPct val="30000"/>
              </a:spcBef>
              <a:buFont typeface=".HelveticaNeueDeskInterface-Regular" charset="0"/>
              <a:buChar char="-"/>
            </a:pPr>
            <a:r>
              <a:rPr lang="en-US" sz="2000" dirty="0">
                <a:solidFill>
                  <a:schemeClr val="tx1"/>
                </a:solidFill>
                <a:effectLst/>
              </a:rPr>
              <a:t>conformance</a:t>
            </a:r>
          </a:p>
          <a:p>
            <a:pPr>
              <a:spcBef>
                <a:spcPct val="30000"/>
              </a:spcBef>
              <a:buFont typeface=".HelveticaNeueDeskInterface-Regular" charset="0"/>
              <a:buChar char="-"/>
            </a:pPr>
            <a:r>
              <a:rPr lang="en-US" sz="2000" dirty="0">
                <a:solidFill>
                  <a:schemeClr val="tx1"/>
                </a:solidFill>
                <a:effectLst/>
              </a:rPr>
              <a:t>serviceability</a:t>
            </a:r>
          </a:p>
          <a:p>
            <a:pPr>
              <a:spcBef>
                <a:spcPct val="30000"/>
              </a:spcBef>
              <a:buFont typeface=".HelveticaNeueDeskInterface-Regular" charset="0"/>
              <a:buChar char="-"/>
            </a:pPr>
            <a:r>
              <a:rPr lang="en-US" sz="2000" dirty="0">
                <a:solidFill>
                  <a:schemeClr val="tx1"/>
                </a:solidFill>
                <a:effectLst/>
              </a:rPr>
              <a:t>aesthetics</a:t>
            </a:r>
          </a:p>
          <a:p>
            <a:pPr>
              <a:spcBef>
                <a:spcPct val="30000"/>
              </a:spcBef>
              <a:buFont typeface=".HelveticaNeueDeskInterface-Regular" charset="0"/>
              <a:buChar char="-"/>
            </a:pPr>
            <a:r>
              <a:rPr lang="en-US" sz="2000" dirty="0">
                <a:solidFill>
                  <a:schemeClr val="tx1"/>
                </a:solidFill>
                <a:effectLst/>
              </a:rPr>
              <a:t>perceived quality</a:t>
            </a:r>
          </a:p>
        </p:txBody>
      </p:sp>
      <p:sp>
        <p:nvSpPr>
          <p:cNvPr id="24"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 Mover</a:t>
            </a:r>
          </a:p>
        </p:txBody>
      </p:sp>
      <p:sp>
        <p:nvSpPr>
          <p:cNvPr id="25" name="AutoShape 7"/>
          <p:cNvSpPr>
            <a:spLocks/>
          </p:cNvSpPr>
          <p:nvPr/>
        </p:nvSpPr>
        <p:spPr bwMode="auto">
          <a:xfrm>
            <a:off x="3332163" y="2192509"/>
            <a:ext cx="1319118" cy="4052162"/>
          </a:xfrm>
          <a:prstGeom prst="leftBrace">
            <a:avLst>
              <a:gd name="adj1" fmla="val 672"/>
              <a:gd name="adj2" fmla="val 89289"/>
            </a:avLst>
          </a:prstGeom>
          <a:noFill/>
          <a:ln w="28575">
            <a:solidFill>
              <a:srgbClr val="C41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6"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p>
        </p:txBody>
      </p:sp>
      <p:sp>
        <p:nvSpPr>
          <p:cNvPr id="27"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Late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
        <p:nvSpPr>
          <p:cNvPr id="28" name="Rectangle 27"/>
          <p:cNvSpPr>
            <a:spLocks noChangeArrowheads="1"/>
          </p:cNvSpPr>
          <p:nvPr/>
        </p:nvSpPr>
        <p:spPr bwMode="blackWhite">
          <a:xfrm>
            <a:off x="1143000" y="4339841"/>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Organizational Size</a:t>
            </a:r>
          </a:p>
        </p:txBody>
      </p:sp>
      <p:sp>
        <p:nvSpPr>
          <p:cNvPr id="29" name="Rectangle 28"/>
          <p:cNvSpPr>
            <a:spLocks noChangeArrowheads="1"/>
          </p:cNvSpPr>
          <p:nvPr/>
        </p:nvSpPr>
        <p:spPr bwMode="blackWhite">
          <a:xfrm>
            <a:off x="1143000" y="5330442"/>
            <a:ext cx="2189163" cy="896938"/>
          </a:xfrm>
          <a:prstGeom prst="rect">
            <a:avLst/>
          </a:prstGeom>
          <a:solidFill>
            <a:srgbClr val="C412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Quality (Product)</a:t>
            </a:r>
          </a:p>
        </p:txBody>
      </p:sp>
    </p:spTree>
    <p:extLst>
      <p:ext uri="{BB962C8B-B14F-4D97-AF65-F5344CB8AC3E}">
        <p14:creationId xmlns:p14="http://schemas.microsoft.com/office/powerpoint/2010/main" val="229746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ou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1731">
                                            <p:txEl>
                                              <p:pRg st="0" end="0"/>
                                            </p:txEl>
                                          </p:spTgt>
                                        </p:tgtEl>
                                        <p:attrNameLst>
                                          <p:attrName>style.visibility</p:attrName>
                                        </p:attrNameLst>
                                      </p:cBhvr>
                                      <p:to>
                                        <p:strVal val="visible"/>
                                      </p:to>
                                    </p:set>
                                    <p:animEffect transition="in" filter="wipe(left)">
                                      <p:cBhvr>
                                        <p:cTn id="15" dur="500"/>
                                        <p:tgtEl>
                                          <p:spTgt spid="201731">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1731">
                                            <p:txEl>
                                              <p:pRg st="1" end="1"/>
                                            </p:txEl>
                                          </p:spTgt>
                                        </p:tgtEl>
                                        <p:attrNameLst>
                                          <p:attrName>style.visibility</p:attrName>
                                        </p:attrNameLst>
                                      </p:cBhvr>
                                      <p:to>
                                        <p:strVal val="visible"/>
                                      </p:to>
                                    </p:set>
                                    <p:animEffect transition="in" filter="wipe(left)">
                                      <p:cBhvr>
                                        <p:cTn id="19" dur="500"/>
                                        <p:tgtEl>
                                          <p:spTgt spid="201731">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1748">
                                            <p:txEl>
                                              <p:pRg st="0" end="0"/>
                                            </p:txEl>
                                          </p:spTgt>
                                        </p:tgtEl>
                                        <p:attrNameLst>
                                          <p:attrName>style.visibility</p:attrName>
                                        </p:attrNameLst>
                                      </p:cBhvr>
                                      <p:to>
                                        <p:strVal val="visible"/>
                                      </p:to>
                                    </p:set>
                                    <p:animEffect transition="in" filter="wipe(left)">
                                      <p:cBhvr>
                                        <p:cTn id="23" dur="500"/>
                                        <p:tgtEl>
                                          <p:spTgt spid="201748">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01748">
                                            <p:txEl>
                                              <p:pRg st="1" end="1"/>
                                            </p:txEl>
                                          </p:spTgt>
                                        </p:tgtEl>
                                        <p:attrNameLst>
                                          <p:attrName>style.visibility</p:attrName>
                                        </p:attrNameLst>
                                      </p:cBhvr>
                                      <p:to>
                                        <p:strVal val="visible"/>
                                      </p:to>
                                    </p:set>
                                    <p:animEffect transition="in" filter="wipe(left)">
                                      <p:cBhvr>
                                        <p:cTn id="27" dur="500"/>
                                        <p:tgtEl>
                                          <p:spTgt spid="201748">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01748">
                                            <p:txEl>
                                              <p:pRg st="2" end="2"/>
                                            </p:txEl>
                                          </p:spTgt>
                                        </p:tgtEl>
                                        <p:attrNameLst>
                                          <p:attrName>style.visibility</p:attrName>
                                        </p:attrNameLst>
                                      </p:cBhvr>
                                      <p:to>
                                        <p:strVal val="visible"/>
                                      </p:to>
                                    </p:set>
                                    <p:animEffect transition="in" filter="wipe(left)">
                                      <p:cBhvr>
                                        <p:cTn id="31" dur="500"/>
                                        <p:tgtEl>
                                          <p:spTgt spid="201748">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01748">
                                            <p:txEl>
                                              <p:pRg st="3" end="3"/>
                                            </p:txEl>
                                          </p:spTgt>
                                        </p:tgtEl>
                                        <p:attrNameLst>
                                          <p:attrName>style.visibility</p:attrName>
                                        </p:attrNameLst>
                                      </p:cBhvr>
                                      <p:to>
                                        <p:strVal val="visible"/>
                                      </p:to>
                                    </p:set>
                                    <p:animEffect transition="in" filter="wipe(left)">
                                      <p:cBhvr>
                                        <p:cTn id="35" dur="500"/>
                                        <p:tgtEl>
                                          <p:spTgt spid="201748">
                                            <p:txEl>
                                              <p:pRg st="3" end="3"/>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01749">
                                            <p:txEl>
                                              <p:pRg st="0" end="0"/>
                                            </p:txEl>
                                          </p:spTgt>
                                        </p:tgtEl>
                                        <p:attrNameLst>
                                          <p:attrName>style.visibility</p:attrName>
                                        </p:attrNameLst>
                                      </p:cBhvr>
                                      <p:to>
                                        <p:strVal val="visible"/>
                                      </p:to>
                                    </p:set>
                                    <p:animEffect transition="in" filter="wipe(left)">
                                      <p:cBhvr>
                                        <p:cTn id="39" dur="500"/>
                                        <p:tgtEl>
                                          <p:spTgt spid="201749">
                                            <p:txEl>
                                              <p:pRg st="0" end="0"/>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01749">
                                            <p:txEl>
                                              <p:pRg st="1" end="1"/>
                                            </p:txEl>
                                          </p:spTgt>
                                        </p:tgtEl>
                                        <p:attrNameLst>
                                          <p:attrName>style.visibility</p:attrName>
                                        </p:attrNameLst>
                                      </p:cBhvr>
                                      <p:to>
                                        <p:strVal val="visible"/>
                                      </p:to>
                                    </p:set>
                                    <p:animEffect transition="in" filter="wipe(left)">
                                      <p:cBhvr>
                                        <p:cTn id="43" dur="500"/>
                                        <p:tgtEl>
                                          <p:spTgt spid="201749">
                                            <p:txEl>
                                              <p:pRg st="1" end="1"/>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01749">
                                            <p:txEl>
                                              <p:pRg st="2" end="2"/>
                                            </p:txEl>
                                          </p:spTgt>
                                        </p:tgtEl>
                                        <p:attrNameLst>
                                          <p:attrName>style.visibility</p:attrName>
                                        </p:attrNameLst>
                                      </p:cBhvr>
                                      <p:to>
                                        <p:strVal val="visible"/>
                                      </p:to>
                                    </p:set>
                                    <p:animEffect transition="in" filter="wipe(left)">
                                      <p:cBhvr>
                                        <p:cTn id="47" dur="500"/>
                                        <p:tgtEl>
                                          <p:spTgt spid="201749">
                                            <p:txEl>
                                              <p:pRg st="2" end="2"/>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201749">
                                            <p:txEl>
                                              <p:pRg st="3" end="3"/>
                                            </p:txEl>
                                          </p:spTgt>
                                        </p:tgtEl>
                                        <p:attrNameLst>
                                          <p:attrName>style.visibility</p:attrName>
                                        </p:attrNameLst>
                                      </p:cBhvr>
                                      <p:to>
                                        <p:strVal val="visible"/>
                                      </p:to>
                                    </p:set>
                                    <p:animEffect transition="in" filter="wipe(left)">
                                      <p:cBhvr>
                                        <p:cTn id="51" dur="500"/>
                                        <p:tgtEl>
                                          <p:spTgt spid="20174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9144000" cy="1143000"/>
          </a:xfrm>
        </p:spPr>
        <p:txBody>
          <a:bodyPr>
            <a:normAutofit fontScale="90000"/>
          </a:bodyPr>
          <a:lstStyle/>
          <a:p>
            <a:r>
              <a:rPr lang="en-US" dirty="0"/>
              <a:t>Quality Dimensions of Goods and Services</a:t>
            </a:r>
          </a:p>
        </p:txBody>
      </p:sp>
      <p:sp>
        <p:nvSpPr>
          <p:cNvPr id="3" name="Slide Number Placeholder 2"/>
          <p:cNvSpPr>
            <a:spLocks noGrp="1"/>
          </p:cNvSpPr>
          <p:nvPr>
            <p:ph type="sldNum" sz="quarter" idx="11"/>
          </p:nvPr>
        </p:nvSpPr>
        <p:spPr/>
        <p:txBody>
          <a:bodyPr/>
          <a:lstStyle/>
          <a:p>
            <a:r>
              <a:rPr lang="en-US" dirty="0"/>
              <a:t>5–</a:t>
            </a:r>
            <a:fld id="{31C2FF8C-6163-4BE2-A987-19791D97A052}" type="slidenum">
              <a:rPr lang="en-US" smtClean="0"/>
              <a:pPr/>
              <a:t>24</a:t>
            </a:fld>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b="8146"/>
          <a:stretch/>
        </p:blipFill>
        <p:spPr>
          <a:xfrm>
            <a:off x="1541814" y="1310480"/>
            <a:ext cx="6060372" cy="5090320"/>
          </a:xfrm>
          <a:prstGeom prst="rect">
            <a:avLst/>
          </a:prstGeom>
        </p:spPr>
      </p:pic>
      <p:sp>
        <p:nvSpPr>
          <p:cNvPr id="2" name="Footer Placeholder 1"/>
          <p:cNvSpPr>
            <a:spLocks noGrp="1"/>
          </p:cNvSpPr>
          <p:nvPr>
            <p:ph type="ftr" sz="quarter" idx="10"/>
          </p:nvPr>
        </p:nvSpPr>
        <p:spPr/>
        <p:txBody>
          <a:bodyPr/>
          <a:lstStyle/>
          <a:p>
            <a:r>
              <a:rPr lang="en-US" dirty="0"/>
              <a:t>© 2017 Cengage Learning. All rights reserved. May not be copied, scanned, or duplicated, in whole or in part, except for use as permitted in a license distributed with a certain product or service or otherwise on a password-protected website for classroom use.</a:t>
            </a:r>
          </a:p>
        </p:txBody>
      </p:sp>
    </p:spTree>
    <p:extLst>
      <p:ext uri="{BB962C8B-B14F-4D97-AF65-F5344CB8AC3E}">
        <p14:creationId xmlns:p14="http://schemas.microsoft.com/office/powerpoint/2010/main" val="3111704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21" name="Slide Number Placeholder 3"/>
          <p:cNvSpPr>
            <a:spLocks noGrp="1"/>
          </p:cNvSpPr>
          <p:nvPr>
            <p:ph type="sldNum" sz="quarter" idx="11"/>
          </p:nvPr>
        </p:nvSpPr>
        <p:spPr/>
        <p:txBody>
          <a:bodyPr/>
          <a:lstStyle/>
          <a:p>
            <a:r>
              <a:rPr lang="en-US"/>
              <a:t>5–</a:t>
            </a:r>
            <a:fld id="{251BC898-8798-4992-83D4-6847AE1FFE2D}" type="slidenum">
              <a:rPr lang="en-US"/>
              <a:pPr/>
              <a:t>25</a:t>
            </a:fld>
            <a:endParaRPr lang="en-US"/>
          </a:p>
        </p:txBody>
      </p:sp>
      <p:sp>
        <p:nvSpPr>
          <p:cNvPr id="205826" name="Rectangle 2"/>
          <p:cNvSpPr>
            <a:spLocks noGrp="1" noChangeArrowheads="1"/>
          </p:cNvSpPr>
          <p:nvPr>
            <p:ph type="title"/>
          </p:nvPr>
        </p:nvSpPr>
        <p:spPr/>
        <p:txBody>
          <a:bodyPr>
            <a:normAutofit/>
          </a:bodyPr>
          <a:lstStyle/>
          <a:p>
            <a:r>
              <a:rPr lang="en-US" sz="3200"/>
              <a:t>Factors Affecting Likelihood of Attack (cont’d)</a:t>
            </a:r>
          </a:p>
        </p:txBody>
      </p:sp>
      <p:sp>
        <p:nvSpPr>
          <p:cNvPr id="205827" name="Rectangle 3"/>
          <p:cNvSpPr>
            <a:spLocks noGrp="1" noChangeArrowheads="1"/>
          </p:cNvSpPr>
          <p:nvPr>
            <p:ph type="body" idx="4294967295"/>
          </p:nvPr>
        </p:nvSpPr>
        <p:spPr>
          <a:xfrm>
            <a:off x="4651281" y="2950780"/>
            <a:ext cx="4038600" cy="3276600"/>
          </a:xfrm>
        </p:spPr>
        <p:txBody>
          <a:bodyPr/>
          <a:lstStyle/>
          <a:p>
            <a:pPr>
              <a:spcBef>
                <a:spcPct val="30000"/>
              </a:spcBef>
            </a:pPr>
            <a:r>
              <a:rPr lang="en-US" sz="2400" dirty="0"/>
              <a:t>Service quality dimensions include:</a:t>
            </a:r>
          </a:p>
          <a:p>
            <a:pPr lvl="1">
              <a:spcBef>
                <a:spcPct val="30000"/>
              </a:spcBef>
            </a:pPr>
            <a:r>
              <a:rPr lang="en-US" sz="2000" dirty="0"/>
              <a:t>timeliness</a:t>
            </a:r>
          </a:p>
          <a:p>
            <a:pPr lvl="1">
              <a:spcBef>
                <a:spcPct val="30000"/>
              </a:spcBef>
            </a:pPr>
            <a:r>
              <a:rPr lang="en-US" sz="2000" dirty="0"/>
              <a:t>courtesy</a:t>
            </a:r>
          </a:p>
          <a:p>
            <a:pPr lvl="1">
              <a:spcBef>
                <a:spcPct val="30000"/>
              </a:spcBef>
            </a:pPr>
            <a:r>
              <a:rPr lang="en-US" sz="2000" dirty="0"/>
              <a:t>consistency</a:t>
            </a:r>
          </a:p>
          <a:p>
            <a:pPr lvl="1">
              <a:spcBef>
                <a:spcPct val="30000"/>
              </a:spcBef>
            </a:pPr>
            <a:r>
              <a:rPr lang="en-US" sz="2000" dirty="0"/>
              <a:t>convenience</a:t>
            </a:r>
          </a:p>
          <a:p>
            <a:pPr lvl="1">
              <a:spcBef>
                <a:spcPct val="30000"/>
              </a:spcBef>
            </a:pPr>
            <a:r>
              <a:rPr lang="en-US" sz="2000" dirty="0"/>
              <a:t>completeness</a:t>
            </a:r>
          </a:p>
          <a:p>
            <a:pPr lvl="1">
              <a:spcBef>
                <a:spcPct val="30000"/>
              </a:spcBef>
            </a:pPr>
            <a:r>
              <a:rPr lang="en-US" sz="2000" dirty="0"/>
              <a:t>accuracy</a:t>
            </a:r>
          </a:p>
        </p:txBody>
      </p:sp>
      <p:sp>
        <p:nvSpPr>
          <p:cNvPr id="22"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r>
              <a:rPr lang="en-US" sz="2000" b="1" dirty="0">
                <a:solidFill>
                  <a:schemeClr val="bg1"/>
                </a:solidFill>
                <a:effectLst>
                  <a:outerShdw blurRad="38100" dist="38100" dir="2700000" algn="tl">
                    <a:srgbClr val="000000"/>
                  </a:outerShdw>
                </a:effectLst>
                <a:latin typeface="Arial" charset="0"/>
                <a:ea typeface="Arial" charset="0"/>
                <a:cs typeface="Arial" charset="0"/>
              </a:rPr>
              <a:t>First-Mover</a:t>
            </a:r>
          </a:p>
        </p:txBody>
      </p:sp>
      <p:sp>
        <p:nvSpPr>
          <p:cNvPr id="23" name="AutoShape 7"/>
          <p:cNvSpPr>
            <a:spLocks/>
          </p:cNvSpPr>
          <p:nvPr/>
        </p:nvSpPr>
        <p:spPr bwMode="auto">
          <a:xfrm>
            <a:off x="3332163" y="2948152"/>
            <a:ext cx="1319118" cy="3174503"/>
          </a:xfrm>
          <a:prstGeom prst="leftBrace">
            <a:avLst>
              <a:gd name="adj1" fmla="val 672"/>
              <a:gd name="adj2" fmla="val 89289"/>
            </a:avLst>
          </a:prstGeom>
          <a:noFill/>
          <a:ln w="28575">
            <a:solidFill>
              <a:srgbClr val="C412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24" name="Rectangle 5"/>
          <p:cNvSpPr>
            <a:spLocks noChangeArrowheads="1"/>
          </p:cNvSpPr>
          <p:nvPr/>
        </p:nvSpPr>
        <p:spPr bwMode="blackWhite">
          <a:xfrm>
            <a:off x="1143000" y="23622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Second Mover</a:t>
            </a:r>
          </a:p>
        </p:txBody>
      </p:sp>
      <p:sp>
        <p:nvSpPr>
          <p:cNvPr id="25" name="Rectangle 5"/>
          <p:cNvSpPr>
            <a:spLocks noChangeArrowheads="1"/>
          </p:cNvSpPr>
          <p:nvPr/>
        </p:nvSpPr>
        <p:spPr bwMode="blackWhite">
          <a:xfrm>
            <a:off x="1143000" y="3352800"/>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Late Mover</a:t>
            </a:r>
            <a:br>
              <a:rPr lang="en-US" sz="2000" b="1" dirty="0">
                <a:solidFill>
                  <a:schemeClr val="bg1"/>
                </a:solidFill>
                <a:effectLst>
                  <a:outerShdw blurRad="38100" dist="38100" dir="2700000" algn="tl">
                    <a:srgbClr val="000000"/>
                  </a:outerShdw>
                </a:effectLst>
                <a:latin typeface="Arial" charset="0"/>
                <a:ea typeface="Arial" charset="0"/>
                <a:cs typeface="Arial" charset="0"/>
              </a:rPr>
            </a:br>
            <a:r>
              <a:rPr lang="en-US" sz="2000" b="1" dirty="0">
                <a:solidFill>
                  <a:schemeClr val="bg1"/>
                </a:solidFill>
                <a:effectLst>
                  <a:outerShdw blurRad="38100" dist="38100" dir="2700000" algn="tl">
                    <a:srgbClr val="000000"/>
                  </a:outerShdw>
                </a:effectLst>
                <a:latin typeface="Arial" charset="0"/>
                <a:ea typeface="Arial" charset="0"/>
                <a:cs typeface="Arial" charset="0"/>
              </a:rPr>
              <a:t>Incentives</a:t>
            </a:r>
          </a:p>
        </p:txBody>
      </p:sp>
      <p:sp>
        <p:nvSpPr>
          <p:cNvPr id="26" name="Rectangle 25"/>
          <p:cNvSpPr>
            <a:spLocks noChangeArrowheads="1"/>
          </p:cNvSpPr>
          <p:nvPr/>
        </p:nvSpPr>
        <p:spPr bwMode="blackWhite">
          <a:xfrm>
            <a:off x="1143000" y="4339841"/>
            <a:ext cx="2189163" cy="896938"/>
          </a:xfrm>
          <a:prstGeom prst="rect">
            <a:avLst/>
          </a:prstGeom>
          <a:solidFill>
            <a:srgbClr val="9A2C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Organizational Size</a:t>
            </a:r>
          </a:p>
        </p:txBody>
      </p:sp>
      <p:sp>
        <p:nvSpPr>
          <p:cNvPr id="27" name="Rectangle 26"/>
          <p:cNvSpPr>
            <a:spLocks noChangeArrowheads="1"/>
          </p:cNvSpPr>
          <p:nvPr/>
        </p:nvSpPr>
        <p:spPr bwMode="blackWhite">
          <a:xfrm>
            <a:off x="1143000" y="5330442"/>
            <a:ext cx="2189163" cy="896938"/>
          </a:xfrm>
          <a:prstGeom prst="rect">
            <a:avLst/>
          </a:prstGeom>
          <a:solidFill>
            <a:srgbClr val="C412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Quality (Product)</a:t>
            </a:r>
          </a:p>
        </p:txBody>
      </p:sp>
    </p:spTree>
    <p:extLst>
      <p:ext uri="{BB962C8B-B14F-4D97-AF65-F5344CB8AC3E}">
        <p14:creationId xmlns:p14="http://schemas.microsoft.com/office/powerpoint/2010/main" val="24675755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ou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5827">
                                            <p:txEl>
                                              <p:pRg st="0" end="0"/>
                                            </p:txEl>
                                          </p:spTgt>
                                        </p:tgtEl>
                                        <p:attrNameLst>
                                          <p:attrName>style.visibility</p:attrName>
                                        </p:attrNameLst>
                                      </p:cBhvr>
                                      <p:to>
                                        <p:strVal val="visible"/>
                                      </p:to>
                                    </p:set>
                                    <p:animEffect transition="in" filter="wipe(left)">
                                      <p:cBhvr>
                                        <p:cTn id="15" dur="500"/>
                                        <p:tgtEl>
                                          <p:spTgt spid="20582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5827">
                                            <p:txEl>
                                              <p:pRg st="1" end="1"/>
                                            </p:txEl>
                                          </p:spTgt>
                                        </p:tgtEl>
                                        <p:attrNameLst>
                                          <p:attrName>style.visibility</p:attrName>
                                        </p:attrNameLst>
                                      </p:cBhvr>
                                      <p:to>
                                        <p:strVal val="visible"/>
                                      </p:to>
                                    </p:set>
                                    <p:animEffect transition="in" filter="wipe(left)">
                                      <p:cBhvr>
                                        <p:cTn id="19" dur="500"/>
                                        <p:tgtEl>
                                          <p:spTgt spid="205827">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5827">
                                            <p:txEl>
                                              <p:pRg st="2" end="2"/>
                                            </p:txEl>
                                          </p:spTgt>
                                        </p:tgtEl>
                                        <p:attrNameLst>
                                          <p:attrName>style.visibility</p:attrName>
                                        </p:attrNameLst>
                                      </p:cBhvr>
                                      <p:to>
                                        <p:strVal val="visible"/>
                                      </p:to>
                                    </p:set>
                                    <p:animEffect transition="in" filter="wipe(left)">
                                      <p:cBhvr>
                                        <p:cTn id="23" dur="500"/>
                                        <p:tgtEl>
                                          <p:spTgt spid="205827">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05827">
                                            <p:txEl>
                                              <p:pRg st="3" end="3"/>
                                            </p:txEl>
                                          </p:spTgt>
                                        </p:tgtEl>
                                        <p:attrNameLst>
                                          <p:attrName>style.visibility</p:attrName>
                                        </p:attrNameLst>
                                      </p:cBhvr>
                                      <p:to>
                                        <p:strVal val="visible"/>
                                      </p:to>
                                    </p:set>
                                    <p:animEffect transition="in" filter="wipe(left)">
                                      <p:cBhvr>
                                        <p:cTn id="27" dur="500"/>
                                        <p:tgtEl>
                                          <p:spTgt spid="205827">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05827">
                                            <p:txEl>
                                              <p:pRg st="4" end="4"/>
                                            </p:txEl>
                                          </p:spTgt>
                                        </p:tgtEl>
                                        <p:attrNameLst>
                                          <p:attrName>style.visibility</p:attrName>
                                        </p:attrNameLst>
                                      </p:cBhvr>
                                      <p:to>
                                        <p:strVal val="visible"/>
                                      </p:to>
                                    </p:set>
                                    <p:animEffect transition="in" filter="wipe(left)">
                                      <p:cBhvr>
                                        <p:cTn id="31" dur="500"/>
                                        <p:tgtEl>
                                          <p:spTgt spid="205827">
                                            <p:txEl>
                                              <p:pRg st="4" end="4"/>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05827">
                                            <p:txEl>
                                              <p:pRg st="5" end="5"/>
                                            </p:txEl>
                                          </p:spTgt>
                                        </p:tgtEl>
                                        <p:attrNameLst>
                                          <p:attrName>style.visibility</p:attrName>
                                        </p:attrNameLst>
                                      </p:cBhvr>
                                      <p:to>
                                        <p:strVal val="visible"/>
                                      </p:to>
                                    </p:set>
                                    <p:animEffect transition="in" filter="wipe(left)">
                                      <p:cBhvr>
                                        <p:cTn id="35" dur="500"/>
                                        <p:tgtEl>
                                          <p:spTgt spid="205827">
                                            <p:txEl>
                                              <p:pRg st="5" end="5"/>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05827">
                                            <p:txEl>
                                              <p:pRg st="6" end="6"/>
                                            </p:txEl>
                                          </p:spTgt>
                                        </p:tgtEl>
                                        <p:attrNameLst>
                                          <p:attrName>style.visibility</p:attrName>
                                        </p:attrNameLst>
                                      </p:cBhvr>
                                      <p:to>
                                        <p:strVal val="visible"/>
                                      </p:to>
                                    </p:set>
                                    <p:animEffect transition="in" filter="wipe(left)">
                                      <p:cBhvr>
                                        <p:cTn id="39" dur="500"/>
                                        <p:tgtEl>
                                          <p:spTgt spid="205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0" y="0"/>
            <a:ext cx="9144000" cy="1143000"/>
          </a:xfrm>
        </p:spPr>
        <p:txBody>
          <a:bodyPr>
            <a:normAutofit fontScale="90000"/>
          </a:bodyPr>
          <a:lstStyle/>
          <a:p>
            <a:r>
              <a:rPr lang="en-US" dirty="0"/>
              <a:t>Factors Affecting Likelihood </a:t>
            </a:r>
            <a:br>
              <a:rPr lang="en-US" dirty="0"/>
            </a:br>
            <a:r>
              <a:rPr lang="en-US" dirty="0"/>
              <a:t>of Response</a:t>
            </a:r>
          </a:p>
        </p:txBody>
      </p:sp>
      <p:sp>
        <p:nvSpPr>
          <p:cNvPr id="251907" name="Rectangle 3"/>
          <p:cNvSpPr>
            <a:spLocks noGrp="1" noChangeArrowheads="1"/>
          </p:cNvSpPr>
          <p:nvPr>
            <p:ph idx="1"/>
          </p:nvPr>
        </p:nvSpPr>
        <p:spPr/>
        <p:txBody>
          <a:bodyPr/>
          <a:lstStyle/>
          <a:p>
            <a:pPr>
              <a:spcBef>
                <a:spcPct val="50000"/>
              </a:spcBef>
            </a:pPr>
            <a:r>
              <a:rPr lang="en-US" dirty="0"/>
              <a:t>Firms study three other factors to predict how a competitor is likely to respond to competitive actions:</a:t>
            </a:r>
          </a:p>
          <a:p>
            <a:pPr marL="914400" lvl="1" indent="-457200">
              <a:spcBef>
                <a:spcPct val="50000"/>
              </a:spcBef>
              <a:buFont typeface="+mj-lt"/>
              <a:buAutoNum type="arabicPeriod"/>
            </a:pPr>
            <a:r>
              <a:rPr lang="en-US" dirty="0"/>
              <a:t>Type of competitive action</a:t>
            </a:r>
          </a:p>
          <a:p>
            <a:pPr marL="914400" lvl="1" indent="-457200">
              <a:spcBef>
                <a:spcPct val="50000"/>
              </a:spcBef>
              <a:buFont typeface="+mj-lt"/>
              <a:buAutoNum type="arabicPeriod"/>
            </a:pPr>
            <a:r>
              <a:rPr lang="en-US" dirty="0"/>
              <a:t>Actor’s reputation</a:t>
            </a:r>
          </a:p>
          <a:p>
            <a:pPr marL="914400" lvl="1" indent="-457200">
              <a:spcBef>
                <a:spcPct val="50000"/>
              </a:spcBef>
              <a:buFont typeface="+mj-lt"/>
              <a:buAutoNum type="arabicPeriod"/>
            </a:pPr>
            <a:r>
              <a:rPr lang="en-US" dirty="0"/>
              <a:t>Market dependence</a:t>
            </a:r>
          </a:p>
        </p:txBody>
      </p:sp>
      <p:sp>
        <p:nvSpPr>
          <p:cNvPr id="5"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6" name="Slide Number Placeholder 4"/>
          <p:cNvSpPr>
            <a:spLocks noGrp="1"/>
          </p:cNvSpPr>
          <p:nvPr>
            <p:ph type="sldNum" sz="quarter" idx="11"/>
          </p:nvPr>
        </p:nvSpPr>
        <p:spPr/>
        <p:txBody>
          <a:bodyPr/>
          <a:lstStyle/>
          <a:p>
            <a:r>
              <a:rPr lang="en-US"/>
              <a:t>5–</a:t>
            </a:r>
            <a:fld id="{B5F2BC1E-A044-4BDA-8F79-C38FD9EFECA6}" type="slidenum">
              <a:rPr lang="en-US"/>
              <a:pPr/>
              <a:t>26</a:t>
            </a:fld>
            <a:endParaRPr lang="en-US"/>
          </a:p>
        </p:txBody>
      </p:sp>
      <p:pic>
        <p:nvPicPr>
          <p:cNvPr id="251908" name="Picture 4" descr="PE01561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8600" y="3048000"/>
            <a:ext cx="4583113" cy="304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6657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1907">
                                            <p:txEl>
                                              <p:pRg st="0" end="0"/>
                                            </p:txEl>
                                          </p:spTgt>
                                        </p:tgtEl>
                                        <p:attrNameLst>
                                          <p:attrName>style.visibility</p:attrName>
                                        </p:attrNameLst>
                                      </p:cBhvr>
                                      <p:to>
                                        <p:strVal val="visible"/>
                                      </p:to>
                                    </p:set>
                                    <p:animEffect transition="in" filter="wipe(left)">
                                      <p:cBhvr>
                                        <p:cTn id="7" dur="500"/>
                                        <p:tgtEl>
                                          <p:spTgt spid="251907">
                                            <p:txEl>
                                              <p:pRg st="0" end="0"/>
                                            </p:txEl>
                                          </p:spTgt>
                                        </p:tgtEl>
                                      </p:cBhvr>
                                    </p:animEffect>
                                  </p:childTnLst>
                                </p:cTn>
                              </p:par>
                            </p:childTnLst>
                          </p:cTn>
                        </p:par>
                        <p:par>
                          <p:cTn id="8" fill="hold" nodeType="withGroup">
                            <p:stCondLst>
                              <p:cond delay="500"/>
                            </p:stCondLst>
                            <p:childTnLst>
                              <p:par>
                                <p:cTn id="9" presetID="6" presetClass="entr" presetSubtype="32" fill="hold" nodeType="afterEffect">
                                  <p:stCondLst>
                                    <p:cond delay="0"/>
                                  </p:stCondLst>
                                  <p:childTnLst>
                                    <p:set>
                                      <p:cBhvr>
                                        <p:cTn id="10" dur="1" fill="hold">
                                          <p:stCondLst>
                                            <p:cond delay="0"/>
                                          </p:stCondLst>
                                        </p:cTn>
                                        <p:tgtEl>
                                          <p:spTgt spid="251908"/>
                                        </p:tgtEl>
                                        <p:attrNameLst>
                                          <p:attrName>style.visibility</p:attrName>
                                        </p:attrNameLst>
                                      </p:cBhvr>
                                      <p:to>
                                        <p:strVal val="visible"/>
                                      </p:to>
                                    </p:set>
                                    <p:animEffect transition="in" filter="circle(out)">
                                      <p:cBhvr>
                                        <p:cTn id="11" dur="500"/>
                                        <p:tgtEl>
                                          <p:spTgt spid="25190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51907">
                                            <p:txEl>
                                              <p:pRg st="1" end="1"/>
                                            </p:txEl>
                                          </p:spTgt>
                                        </p:tgtEl>
                                        <p:attrNameLst>
                                          <p:attrName>style.visibility</p:attrName>
                                        </p:attrNameLst>
                                      </p:cBhvr>
                                      <p:to>
                                        <p:strVal val="visible"/>
                                      </p:to>
                                    </p:set>
                                    <p:animEffect transition="in" filter="wipe(left)">
                                      <p:cBhvr>
                                        <p:cTn id="16" dur="500"/>
                                        <p:tgtEl>
                                          <p:spTgt spid="251907">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51907">
                                            <p:txEl>
                                              <p:pRg st="2" end="2"/>
                                            </p:txEl>
                                          </p:spTgt>
                                        </p:tgtEl>
                                        <p:attrNameLst>
                                          <p:attrName>style.visibility</p:attrName>
                                        </p:attrNameLst>
                                      </p:cBhvr>
                                      <p:to>
                                        <p:strVal val="visible"/>
                                      </p:to>
                                    </p:set>
                                    <p:animEffect transition="in" filter="wipe(left)">
                                      <p:cBhvr>
                                        <p:cTn id="21" dur="500"/>
                                        <p:tgtEl>
                                          <p:spTgt spid="25190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51907">
                                            <p:txEl>
                                              <p:pRg st="3" end="3"/>
                                            </p:txEl>
                                          </p:spTgt>
                                        </p:tgtEl>
                                        <p:attrNameLst>
                                          <p:attrName>style.visibility</p:attrName>
                                        </p:attrNameLst>
                                      </p:cBhvr>
                                      <p:to>
                                        <p:strVal val="visible"/>
                                      </p:to>
                                    </p:set>
                                    <p:animEffect transition="in" filter="wipe(left)">
                                      <p:cBhvr>
                                        <p:cTn id="26" dur="500"/>
                                        <p:tgtEl>
                                          <p:spTgt spid="251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9" name="Slide Number Placeholder 3"/>
          <p:cNvSpPr>
            <a:spLocks noGrp="1"/>
          </p:cNvSpPr>
          <p:nvPr>
            <p:ph type="sldNum" sz="quarter" idx="11"/>
          </p:nvPr>
        </p:nvSpPr>
        <p:spPr/>
        <p:txBody>
          <a:bodyPr/>
          <a:lstStyle/>
          <a:p>
            <a:r>
              <a:rPr lang="en-US"/>
              <a:t>5–</a:t>
            </a:r>
            <a:fld id="{3B9BF9F1-57F0-4354-B73F-025F5EF0DF57}" type="slidenum">
              <a:rPr lang="en-US"/>
              <a:pPr/>
              <a:t>27</a:t>
            </a:fld>
            <a:endParaRPr lang="en-US"/>
          </a:p>
        </p:txBody>
      </p:sp>
      <p:sp>
        <p:nvSpPr>
          <p:cNvPr id="211970" name="Rectangle 2"/>
          <p:cNvSpPr>
            <a:spLocks noGrp="1" noChangeArrowheads="1"/>
          </p:cNvSpPr>
          <p:nvPr>
            <p:ph type="title"/>
          </p:nvPr>
        </p:nvSpPr>
        <p:spPr/>
        <p:txBody>
          <a:bodyPr/>
          <a:lstStyle/>
          <a:p>
            <a:r>
              <a:rPr lang="en-US"/>
              <a:t>Factors Affecting Strategic Response</a:t>
            </a:r>
          </a:p>
        </p:txBody>
      </p:sp>
      <p:sp>
        <p:nvSpPr>
          <p:cNvPr id="211971" name="Rectangle 3"/>
          <p:cNvSpPr>
            <a:spLocks noGrp="1" noChangeArrowheads="1"/>
          </p:cNvSpPr>
          <p:nvPr>
            <p:ph type="body" idx="4294967295"/>
          </p:nvPr>
        </p:nvSpPr>
        <p:spPr>
          <a:xfrm>
            <a:off x="4647598" y="1371600"/>
            <a:ext cx="4496402" cy="3619500"/>
          </a:xfrm>
        </p:spPr>
        <p:txBody>
          <a:bodyPr>
            <a:normAutofit fontScale="92500" lnSpcReduction="20000"/>
          </a:bodyPr>
          <a:lstStyle/>
          <a:p>
            <a:pPr>
              <a:spcBef>
                <a:spcPct val="30000"/>
              </a:spcBef>
            </a:pPr>
            <a:r>
              <a:rPr lang="en-US" sz="2400" dirty="0"/>
              <a:t>Strategic actions receive strategic responses</a:t>
            </a:r>
          </a:p>
          <a:p>
            <a:pPr lvl="1">
              <a:spcBef>
                <a:spcPct val="30000"/>
              </a:spcBef>
            </a:pPr>
            <a:r>
              <a:rPr lang="en-US" sz="2000" dirty="0"/>
              <a:t>Strategic actions elicit fewer total competitive responses.</a:t>
            </a:r>
          </a:p>
          <a:p>
            <a:pPr lvl="1">
              <a:spcBef>
                <a:spcPct val="30000"/>
              </a:spcBef>
            </a:pPr>
            <a:r>
              <a:rPr lang="en-US" sz="2000" dirty="0"/>
              <a:t>The time needed to implement and assess a strategic action delays competitor’s responses.</a:t>
            </a:r>
          </a:p>
          <a:p>
            <a:pPr>
              <a:spcBef>
                <a:spcPct val="30000"/>
              </a:spcBef>
            </a:pPr>
            <a:r>
              <a:rPr lang="en-US" sz="2400" dirty="0"/>
              <a:t>Tactical responses are taken to counter the effects of tactical actions</a:t>
            </a:r>
          </a:p>
          <a:p>
            <a:pPr lvl="1">
              <a:spcBef>
                <a:spcPct val="30000"/>
              </a:spcBef>
            </a:pPr>
            <a:r>
              <a:rPr lang="en-US" sz="2000" dirty="0"/>
              <a:t>A competitor likely will respond quickly to a tactical actions.</a:t>
            </a:r>
          </a:p>
        </p:txBody>
      </p:sp>
      <p:sp>
        <p:nvSpPr>
          <p:cNvPr id="10"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Type of Competitive Action</a:t>
            </a:r>
          </a:p>
        </p:txBody>
      </p:sp>
      <p:sp>
        <p:nvSpPr>
          <p:cNvPr id="11" name="AutoShape 7"/>
          <p:cNvSpPr>
            <a:spLocks/>
          </p:cNvSpPr>
          <p:nvPr/>
        </p:nvSpPr>
        <p:spPr bwMode="auto">
          <a:xfrm>
            <a:off x="3328480" y="1371600"/>
            <a:ext cx="1319118" cy="3352800"/>
          </a:xfrm>
          <a:prstGeom prst="leftBrace">
            <a:avLst>
              <a:gd name="adj1" fmla="val 672"/>
              <a:gd name="adj2" fmla="val 11872"/>
            </a:avLst>
          </a:prstGeom>
          <a:noFill/>
          <a:ln w="28575">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64547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out)">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1971">
                                            <p:txEl>
                                              <p:pRg st="0" end="0"/>
                                            </p:txEl>
                                          </p:spTgt>
                                        </p:tgtEl>
                                        <p:attrNameLst>
                                          <p:attrName>style.visibility</p:attrName>
                                        </p:attrNameLst>
                                      </p:cBhvr>
                                      <p:to>
                                        <p:strVal val="visible"/>
                                      </p:to>
                                    </p:set>
                                    <p:animEffect transition="in" filter="wipe(left)">
                                      <p:cBhvr>
                                        <p:cTn id="15" dur="500"/>
                                        <p:tgtEl>
                                          <p:spTgt spid="211971">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11971">
                                            <p:txEl>
                                              <p:pRg st="1" end="1"/>
                                            </p:txEl>
                                          </p:spTgt>
                                        </p:tgtEl>
                                        <p:attrNameLst>
                                          <p:attrName>style.visibility</p:attrName>
                                        </p:attrNameLst>
                                      </p:cBhvr>
                                      <p:to>
                                        <p:strVal val="visible"/>
                                      </p:to>
                                    </p:set>
                                    <p:animEffect transition="in" filter="wipe(left)">
                                      <p:cBhvr>
                                        <p:cTn id="19" dur="500"/>
                                        <p:tgtEl>
                                          <p:spTgt spid="211971">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11971">
                                            <p:txEl>
                                              <p:pRg st="2" end="2"/>
                                            </p:txEl>
                                          </p:spTgt>
                                        </p:tgtEl>
                                        <p:attrNameLst>
                                          <p:attrName>style.visibility</p:attrName>
                                        </p:attrNameLst>
                                      </p:cBhvr>
                                      <p:to>
                                        <p:strVal val="visible"/>
                                      </p:to>
                                    </p:set>
                                    <p:animEffect transition="in" filter="wipe(left)">
                                      <p:cBhvr>
                                        <p:cTn id="23" dur="500"/>
                                        <p:tgtEl>
                                          <p:spTgt spid="211971">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1971">
                                            <p:txEl>
                                              <p:pRg st="3" end="3"/>
                                            </p:txEl>
                                          </p:spTgt>
                                        </p:tgtEl>
                                        <p:attrNameLst>
                                          <p:attrName>style.visibility</p:attrName>
                                        </p:attrNameLst>
                                      </p:cBhvr>
                                      <p:to>
                                        <p:strVal val="visible"/>
                                      </p:to>
                                    </p:set>
                                    <p:animEffect transition="in" filter="wipe(left)">
                                      <p:cBhvr>
                                        <p:cTn id="27" dur="500"/>
                                        <p:tgtEl>
                                          <p:spTgt spid="211971">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11971">
                                            <p:txEl>
                                              <p:pRg st="4" end="4"/>
                                            </p:txEl>
                                          </p:spTgt>
                                        </p:tgtEl>
                                        <p:attrNameLst>
                                          <p:attrName>style.visibility</p:attrName>
                                        </p:attrNameLst>
                                      </p:cBhvr>
                                      <p:to>
                                        <p:strVal val="visible"/>
                                      </p:to>
                                    </p:set>
                                    <p:animEffect transition="in" filter="wipe(left)">
                                      <p:cBhvr>
                                        <p:cTn id="31" dur="500"/>
                                        <p:tgtEl>
                                          <p:spTgt spid="2119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2" name="Slide Number Placeholder 3"/>
          <p:cNvSpPr>
            <a:spLocks noGrp="1"/>
          </p:cNvSpPr>
          <p:nvPr>
            <p:ph type="sldNum" sz="quarter" idx="11"/>
          </p:nvPr>
        </p:nvSpPr>
        <p:spPr/>
        <p:txBody>
          <a:bodyPr/>
          <a:lstStyle/>
          <a:p>
            <a:r>
              <a:rPr lang="en-US"/>
              <a:t>5–</a:t>
            </a:r>
            <a:fld id="{8440BCBE-9210-49D5-9964-70F0F8FC48EA}" type="slidenum">
              <a:rPr lang="en-US"/>
              <a:pPr/>
              <a:t>28</a:t>
            </a:fld>
            <a:endParaRPr lang="en-US"/>
          </a:p>
        </p:txBody>
      </p:sp>
      <p:sp>
        <p:nvSpPr>
          <p:cNvPr id="214018" name="Rectangle 2"/>
          <p:cNvSpPr>
            <a:spLocks noGrp="1" noChangeArrowheads="1"/>
          </p:cNvSpPr>
          <p:nvPr>
            <p:ph type="title"/>
          </p:nvPr>
        </p:nvSpPr>
        <p:spPr/>
        <p:txBody>
          <a:bodyPr>
            <a:normAutofit/>
          </a:bodyPr>
          <a:lstStyle/>
          <a:p>
            <a:r>
              <a:rPr lang="en-US" sz="3200"/>
              <a:t>Factors Affecting Strategic Response (cont’d)</a:t>
            </a:r>
          </a:p>
        </p:txBody>
      </p:sp>
      <p:sp>
        <p:nvSpPr>
          <p:cNvPr id="214019" name="Rectangle 3"/>
          <p:cNvSpPr>
            <a:spLocks noGrp="1" noChangeArrowheads="1"/>
          </p:cNvSpPr>
          <p:nvPr>
            <p:ph type="body" idx="4294967295"/>
          </p:nvPr>
        </p:nvSpPr>
        <p:spPr>
          <a:xfrm>
            <a:off x="4647598" y="1371600"/>
            <a:ext cx="4496402" cy="3619500"/>
          </a:xfrm>
        </p:spPr>
        <p:txBody>
          <a:bodyPr>
            <a:normAutofit lnSpcReduction="10000"/>
          </a:bodyPr>
          <a:lstStyle/>
          <a:p>
            <a:pPr>
              <a:spcBef>
                <a:spcPct val="30000"/>
              </a:spcBef>
            </a:pPr>
            <a:r>
              <a:rPr lang="en-US" sz="2400" dirty="0"/>
              <a:t>An actor is the firm taking an action or response.</a:t>
            </a:r>
          </a:p>
          <a:p>
            <a:pPr>
              <a:spcBef>
                <a:spcPct val="30000"/>
              </a:spcBef>
            </a:pPr>
            <a:r>
              <a:rPr lang="en-US" sz="2400" dirty="0"/>
              <a:t>Reputation is the positive or negative attribute ascribed by one rival to another based on past competitive behavior.</a:t>
            </a:r>
          </a:p>
          <a:p>
            <a:pPr>
              <a:spcBef>
                <a:spcPct val="30000"/>
              </a:spcBef>
            </a:pPr>
            <a:r>
              <a:rPr lang="en-US" sz="2400" dirty="0"/>
              <a:t>The firm studies responses that a competitor has taken previously when attacked to predict likely responses.</a:t>
            </a:r>
          </a:p>
        </p:txBody>
      </p:sp>
      <p:sp>
        <p:nvSpPr>
          <p:cNvPr id="13"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Type of Competitive Action</a:t>
            </a:r>
          </a:p>
        </p:txBody>
      </p:sp>
      <p:sp>
        <p:nvSpPr>
          <p:cNvPr id="14" name="AutoShape 7"/>
          <p:cNvSpPr>
            <a:spLocks/>
          </p:cNvSpPr>
          <p:nvPr/>
        </p:nvSpPr>
        <p:spPr bwMode="auto">
          <a:xfrm>
            <a:off x="3328480" y="1371600"/>
            <a:ext cx="1319118" cy="3505200"/>
          </a:xfrm>
          <a:prstGeom prst="leftBrace">
            <a:avLst>
              <a:gd name="adj1" fmla="val 672"/>
              <a:gd name="adj2" fmla="val 40658"/>
            </a:avLst>
          </a:prstGeom>
          <a:noFill/>
          <a:ln w="28575">
            <a:solidFill>
              <a:schemeClr val="accent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5" name="Rectangle 5"/>
          <p:cNvSpPr>
            <a:spLocks noChangeArrowheads="1"/>
          </p:cNvSpPr>
          <p:nvPr/>
        </p:nvSpPr>
        <p:spPr bwMode="blackWhite">
          <a:xfrm>
            <a:off x="1143000" y="2350103"/>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a:solidFill>
                  <a:schemeClr val="bg1"/>
                </a:solidFill>
                <a:effectLst>
                  <a:outerShdw blurRad="38100" dist="38100" dir="2700000" algn="tl">
                    <a:srgbClr val="000000"/>
                  </a:outerShdw>
                </a:effectLst>
                <a:latin typeface="Arial" charset="0"/>
                <a:ea typeface="Arial" charset="0"/>
                <a:cs typeface="Arial" charset="0"/>
              </a:rPr>
              <a:t>Actor’s Reputation</a:t>
            </a:r>
            <a:endParaRPr lang="en-US" sz="2000" b="1" dirty="0">
              <a:solidFill>
                <a:schemeClr val="bg1"/>
              </a:solidFill>
              <a:effectLst>
                <a:outerShdw blurRad="38100" dist="38100" dir="2700000" algn="tl">
                  <a:srgbClr val="000000"/>
                </a:outerShdw>
              </a:effectLst>
              <a:latin typeface="Arial" charset="0"/>
              <a:ea typeface="Arial" charset="0"/>
              <a:cs typeface="Arial" charset="0"/>
            </a:endParaRPr>
          </a:p>
        </p:txBody>
      </p:sp>
    </p:spTree>
    <p:extLst>
      <p:ext uri="{BB962C8B-B14F-4D97-AF65-F5344CB8AC3E}">
        <p14:creationId xmlns:p14="http://schemas.microsoft.com/office/powerpoint/2010/main" val="1095955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ou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4019">
                                            <p:txEl>
                                              <p:pRg st="0" end="0"/>
                                            </p:txEl>
                                          </p:spTgt>
                                        </p:tgtEl>
                                        <p:attrNameLst>
                                          <p:attrName>style.visibility</p:attrName>
                                        </p:attrNameLst>
                                      </p:cBhvr>
                                      <p:to>
                                        <p:strVal val="visible"/>
                                      </p:to>
                                    </p:set>
                                    <p:animEffect transition="in" filter="wipe(left)">
                                      <p:cBhvr>
                                        <p:cTn id="15" dur="500"/>
                                        <p:tgtEl>
                                          <p:spTgt spid="214019">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14019">
                                            <p:txEl>
                                              <p:pRg st="1" end="1"/>
                                            </p:txEl>
                                          </p:spTgt>
                                        </p:tgtEl>
                                        <p:attrNameLst>
                                          <p:attrName>style.visibility</p:attrName>
                                        </p:attrNameLst>
                                      </p:cBhvr>
                                      <p:to>
                                        <p:strVal val="visible"/>
                                      </p:to>
                                    </p:set>
                                    <p:animEffect transition="in" filter="wipe(left)">
                                      <p:cBhvr>
                                        <p:cTn id="19" dur="500"/>
                                        <p:tgtEl>
                                          <p:spTgt spid="214019">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14019">
                                            <p:txEl>
                                              <p:pRg st="2" end="2"/>
                                            </p:txEl>
                                          </p:spTgt>
                                        </p:tgtEl>
                                        <p:attrNameLst>
                                          <p:attrName>style.visibility</p:attrName>
                                        </p:attrNameLst>
                                      </p:cBhvr>
                                      <p:to>
                                        <p:strVal val="visible"/>
                                      </p:to>
                                    </p:set>
                                    <p:animEffect transition="in" filter="wipe(left)">
                                      <p:cBhvr>
                                        <p:cTn id="23" dur="500"/>
                                        <p:tgtEl>
                                          <p:spTgt spid="214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Footer Placeholder 2"/>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15" name="Slide Number Placeholder 3"/>
          <p:cNvSpPr>
            <a:spLocks noGrp="1"/>
          </p:cNvSpPr>
          <p:nvPr>
            <p:ph type="sldNum" sz="quarter" idx="11"/>
          </p:nvPr>
        </p:nvSpPr>
        <p:spPr/>
        <p:txBody>
          <a:bodyPr/>
          <a:lstStyle/>
          <a:p>
            <a:r>
              <a:rPr lang="en-US"/>
              <a:t>5–</a:t>
            </a:r>
            <a:fld id="{F6C5D0F3-1B72-4E24-8F69-8D11271878FC}" type="slidenum">
              <a:rPr lang="en-US"/>
              <a:pPr/>
              <a:t>29</a:t>
            </a:fld>
            <a:endParaRPr lang="en-US"/>
          </a:p>
        </p:txBody>
      </p:sp>
      <p:sp>
        <p:nvSpPr>
          <p:cNvPr id="216066" name="Rectangle 2"/>
          <p:cNvSpPr>
            <a:spLocks noGrp="1" noChangeArrowheads="1"/>
          </p:cNvSpPr>
          <p:nvPr>
            <p:ph type="title"/>
          </p:nvPr>
        </p:nvSpPr>
        <p:spPr/>
        <p:txBody>
          <a:bodyPr>
            <a:normAutofit/>
          </a:bodyPr>
          <a:lstStyle/>
          <a:p>
            <a:r>
              <a:rPr lang="en-US" sz="3200"/>
              <a:t>Factors Affecting Strategic Response (cont’d)</a:t>
            </a:r>
          </a:p>
        </p:txBody>
      </p:sp>
      <p:sp>
        <p:nvSpPr>
          <p:cNvPr id="216067" name="Rectangle 3"/>
          <p:cNvSpPr>
            <a:spLocks noGrp="1" noChangeArrowheads="1"/>
          </p:cNvSpPr>
          <p:nvPr>
            <p:ph type="body" idx="4294967295"/>
          </p:nvPr>
        </p:nvSpPr>
        <p:spPr>
          <a:xfrm>
            <a:off x="4647598" y="1882555"/>
            <a:ext cx="4496402" cy="3500438"/>
          </a:xfrm>
        </p:spPr>
        <p:txBody>
          <a:bodyPr>
            <a:normAutofit lnSpcReduction="10000"/>
          </a:bodyPr>
          <a:lstStyle/>
          <a:p>
            <a:pPr>
              <a:spcBef>
                <a:spcPct val="30000"/>
              </a:spcBef>
            </a:pPr>
            <a:r>
              <a:rPr lang="en-US" sz="2400" dirty="0"/>
              <a:t>Market dependence is the extent to which a firm’s revenues or profits are derived from a particular market.</a:t>
            </a:r>
          </a:p>
          <a:p>
            <a:pPr>
              <a:spcBef>
                <a:spcPct val="30000"/>
              </a:spcBef>
            </a:pPr>
            <a:r>
              <a:rPr lang="en-US" sz="2400" dirty="0"/>
              <a:t>Competitors with high market dependence are likely to respond strongly to attacks threatening their market position.</a:t>
            </a:r>
          </a:p>
        </p:txBody>
      </p:sp>
      <p:sp>
        <p:nvSpPr>
          <p:cNvPr id="16" name="Rectangle 5"/>
          <p:cNvSpPr>
            <a:spLocks noChangeArrowheads="1"/>
          </p:cNvSpPr>
          <p:nvPr/>
        </p:nvSpPr>
        <p:spPr bwMode="blackWhite">
          <a:xfrm>
            <a:off x="1143000" y="1371600"/>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1"/>
          </a:lnRef>
          <a:fillRef idx="3">
            <a:schemeClr val="accent1"/>
          </a:fillRef>
          <a:effectRef idx="3">
            <a:schemeClr val="accent1"/>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Type of Competitive Action</a:t>
            </a:r>
          </a:p>
        </p:txBody>
      </p:sp>
      <p:sp>
        <p:nvSpPr>
          <p:cNvPr id="17" name="AutoShape 7"/>
          <p:cNvSpPr>
            <a:spLocks/>
          </p:cNvSpPr>
          <p:nvPr/>
        </p:nvSpPr>
        <p:spPr bwMode="auto">
          <a:xfrm>
            <a:off x="3328480" y="1917097"/>
            <a:ext cx="1319118" cy="3340703"/>
          </a:xfrm>
          <a:prstGeom prst="leftBrace">
            <a:avLst>
              <a:gd name="adj1" fmla="val 672"/>
              <a:gd name="adj2" fmla="val 56074"/>
            </a:avLst>
          </a:prstGeom>
          <a:noFill/>
          <a:ln w="28575">
            <a:solidFill>
              <a:srgbClr val="703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8" name="Rectangle 5"/>
          <p:cNvSpPr>
            <a:spLocks noChangeArrowheads="1"/>
          </p:cNvSpPr>
          <p:nvPr/>
        </p:nvSpPr>
        <p:spPr bwMode="blackWhite">
          <a:xfrm>
            <a:off x="1143000" y="2350103"/>
            <a:ext cx="2189163" cy="896938"/>
          </a:xfrm>
          <a:prstGeom prst="rect">
            <a:avLst/>
          </a:prstGeom>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a:solidFill>
                  <a:schemeClr val="bg1"/>
                </a:solidFill>
                <a:effectLst>
                  <a:outerShdw blurRad="38100" dist="38100" dir="2700000" algn="tl">
                    <a:srgbClr val="000000"/>
                  </a:outerShdw>
                </a:effectLst>
                <a:latin typeface="Arial" charset="0"/>
                <a:ea typeface="Arial" charset="0"/>
                <a:cs typeface="Arial" charset="0"/>
              </a:rPr>
              <a:t>Actor’s Reputation</a:t>
            </a:r>
            <a:endParaRPr lang="en-US" sz="2000" b="1" dirty="0">
              <a:solidFill>
                <a:schemeClr val="bg1"/>
              </a:solidFill>
              <a:effectLst>
                <a:outerShdw blurRad="38100" dist="38100" dir="2700000" algn="tl">
                  <a:srgbClr val="000000"/>
                </a:outerShdw>
              </a:effectLst>
              <a:latin typeface="Arial" charset="0"/>
              <a:ea typeface="Arial" charset="0"/>
              <a:cs typeface="Arial" charset="0"/>
            </a:endParaRPr>
          </a:p>
        </p:txBody>
      </p:sp>
      <p:sp>
        <p:nvSpPr>
          <p:cNvPr id="19" name="Rectangle 5"/>
          <p:cNvSpPr>
            <a:spLocks noChangeArrowheads="1"/>
          </p:cNvSpPr>
          <p:nvPr/>
        </p:nvSpPr>
        <p:spPr bwMode="blackWhite">
          <a:xfrm>
            <a:off x="1143000" y="3340341"/>
            <a:ext cx="2189163" cy="896938"/>
          </a:xfrm>
          <a:prstGeom prst="rect">
            <a:avLst/>
          </a:prstGeom>
          <a:solidFill>
            <a:srgbClr val="703F00"/>
          </a:solidFill>
          <a:ln/>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hemeClr val="accent2"/>
          </a:lnRef>
          <a:fillRef idx="3">
            <a:schemeClr val="accent2"/>
          </a:fillRef>
          <a:effectRef idx="3">
            <a:schemeClr val="accent2"/>
          </a:effectRef>
          <a:fontRef idx="minor">
            <a:schemeClr val="lt1"/>
          </a:fontRef>
        </p:style>
        <p:txBody>
          <a:bodyPr anchor="ctr"/>
          <a:lstStyle/>
          <a:p>
            <a:pPr algn="ctr">
              <a:lnSpc>
                <a:spcPct val="85000"/>
              </a:lnSpc>
            </a:pPr>
            <a:r>
              <a:rPr lang="en-US" sz="2000" b="1" dirty="0">
                <a:solidFill>
                  <a:schemeClr val="bg1"/>
                </a:solidFill>
                <a:effectLst>
                  <a:outerShdw blurRad="38100" dist="38100" dir="2700000" algn="tl">
                    <a:srgbClr val="000000"/>
                  </a:outerShdw>
                </a:effectLst>
                <a:latin typeface="Arial" charset="0"/>
                <a:ea typeface="Arial" charset="0"/>
                <a:cs typeface="Arial" charset="0"/>
              </a:rPr>
              <a:t>Market Dependence</a:t>
            </a:r>
          </a:p>
        </p:txBody>
      </p:sp>
    </p:spTree>
    <p:extLst>
      <p:ext uri="{BB962C8B-B14F-4D97-AF65-F5344CB8AC3E}">
        <p14:creationId xmlns:p14="http://schemas.microsoft.com/office/powerpoint/2010/main" val="1605472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ou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16067">
                                            <p:txEl>
                                              <p:pRg st="0" end="0"/>
                                            </p:txEl>
                                          </p:spTgt>
                                        </p:tgtEl>
                                        <p:attrNameLst>
                                          <p:attrName>style.visibility</p:attrName>
                                        </p:attrNameLst>
                                      </p:cBhvr>
                                      <p:to>
                                        <p:strVal val="visible"/>
                                      </p:to>
                                    </p:set>
                                    <p:animEffect transition="in" filter="wipe(left)">
                                      <p:cBhvr>
                                        <p:cTn id="15" dur="500"/>
                                        <p:tgtEl>
                                          <p:spTgt spid="216067">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16067">
                                            <p:txEl>
                                              <p:pRg st="1" end="1"/>
                                            </p:txEl>
                                          </p:spTgt>
                                        </p:tgtEl>
                                        <p:attrNameLst>
                                          <p:attrName>style.visibility</p:attrName>
                                        </p:attrNameLst>
                                      </p:cBhvr>
                                      <p:to>
                                        <p:strVal val="visible"/>
                                      </p:to>
                                    </p:set>
                                    <p:animEffect transition="in" filter="wipe(left)">
                                      <p:cBhvr>
                                        <p:cTn id="19" dur="500"/>
                                        <p:tgtEl>
                                          <p:spTgt spid="2160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7" name="Rectangle 5"/>
          <p:cNvSpPr>
            <a:spLocks noGrp="1" noChangeArrowheads="1"/>
          </p:cNvSpPr>
          <p:nvPr>
            <p:ph type="title"/>
          </p:nvPr>
        </p:nvSpPr>
        <p:spPr/>
        <p:txBody>
          <a:bodyPr/>
          <a:lstStyle/>
          <a:p>
            <a:r>
              <a:rPr lang="en-US"/>
              <a:t>Competitive Dynamics versus Rivalry</a:t>
            </a:r>
          </a:p>
        </p:txBody>
      </p:sp>
      <p:sp>
        <p:nvSpPr>
          <p:cNvPr id="218118" name="Rectangle 6"/>
          <p:cNvSpPr>
            <a:spLocks noGrp="1" noChangeArrowheads="1"/>
          </p:cNvSpPr>
          <p:nvPr>
            <p:ph idx="1"/>
          </p:nvPr>
        </p:nvSpPr>
        <p:spPr/>
        <p:txBody>
          <a:bodyPr/>
          <a:lstStyle/>
          <a:p>
            <a:r>
              <a:rPr lang="en-US" sz="3200" dirty="0"/>
              <a:t>Competitive Dynamics</a:t>
            </a:r>
          </a:p>
          <a:p>
            <a:pPr lvl="1"/>
            <a:r>
              <a:rPr lang="en-US" sz="2800" dirty="0"/>
              <a:t>Ongoing actions and responses taking place between </a:t>
            </a:r>
            <a:r>
              <a:rPr lang="en-US" sz="2800" b="1" dirty="0"/>
              <a:t>all firms </a:t>
            </a:r>
            <a:r>
              <a:rPr lang="en-US" sz="2800" dirty="0"/>
              <a:t>competing within a market for advantageous positions.</a:t>
            </a:r>
          </a:p>
          <a:p>
            <a:r>
              <a:rPr lang="en-US" sz="3200" dirty="0"/>
              <a:t>Competitive Rivalry</a:t>
            </a:r>
          </a:p>
          <a:p>
            <a:pPr lvl="1"/>
            <a:r>
              <a:rPr lang="en-US" sz="2800" dirty="0"/>
              <a:t>Ongoing actions and responses taking place between </a:t>
            </a:r>
            <a:r>
              <a:rPr lang="en-US" sz="2800" b="1" dirty="0"/>
              <a:t>an individual firm and its competitors</a:t>
            </a:r>
            <a:r>
              <a:rPr lang="en-US" sz="2800" dirty="0">
                <a:solidFill>
                  <a:srgbClr val="8C6E13"/>
                </a:solidFill>
              </a:rPr>
              <a:t> </a:t>
            </a:r>
            <a:r>
              <a:rPr lang="en-US" sz="2800" dirty="0"/>
              <a:t>for advantageous market position.</a:t>
            </a:r>
          </a:p>
        </p:txBody>
      </p:sp>
      <p:sp>
        <p:nvSpPr>
          <p:cNvPr id="4" name="Footer Placeholder 3"/>
          <p:cNvSpPr>
            <a:spLocks noGrp="1"/>
          </p:cNvSpPr>
          <p:nvPr>
            <p:ph type="ftr" sz="quarter" idx="10"/>
          </p:nvPr>
        </p:nvSpPr>
        <p:spPr/>
        <p:txBody>
          <a:bodyPr/>
          <a:lstStyle/>
          <a:p>
            <a:r>
              <a:rPr lang="en-US"/>
              <a:t>© 2017 Cengage Learning. All rights reserved. May not be copied, scanned, or duplicated, in whole or in part, except for use as permitted in a license distributed with a certain product or service or otherwise on a password-protected website for classroom use.</a:t>
            </a:r>
          </a:p>
        </p:txBody>
      </p:sp>
      <p:sp>
        <p:nvSpPr>
          <p:cNvPr id="5" name="Slide Number Placeholder 4"/>
          <p:cNvSpPr>
            <a:spLocks noGrp="1"/>
          </p:cNvSpPr>
          <p:nvPr>
            <p:ph type="sldNum" sz="quarter" idx="11"/>
          </p:nvPr>
        </p:nvSpPr>
        <p:spPr/>
        <p:txBody>
          <a:bodyPr/>
          <a:lstStyle/>
          <a:p>
            <a:r>
              <a:rPr lang="en-US"/>
              <a:t>5–</a:t>
            </a:r>
            <a:fld id="{31B33FD2-50E4-4549-9D92-80D10097A3A3}" type="slidenum">
              <a:rPr lang="en-US"/>
              <a:pPr/>
              <a:t>30</a:t>
            </a:fld>
            <a:endParaRPr lang="en-US"/>
          </a:p>
        </p:txBody>
      </p:sp>
    </p:spTree>
    <p:extLst>
      <p:ext uri="{BB962C8B-B14F-4D97-AF65-F5344CB8AC3E}">
        <p14:creationId xmlns:p14="http://schemas.microsoft.com/office/powerpoint/2010/main" val="326058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8118">
                                            <p:txEl>
                                              <p:pRg st="0" end="0"/>
                                            </p:txEl>
                                          </p:spTgt>
                                        </p:tgtEl>
                                        <p:attrNameLst>
                                          <p:attrName>style.visibility</p:attrName>
                                        </p:attrNameLst>
                                      </p:cBhvr>
                                      <p:to>
                                        <p:strVal val="visible"/>
                                      </p:to>
                                    </p:set>
                                    <p:animEffect transition="in" filter="wipe(left)">
                                      <p:cBhvr>
                                        <p:cTn id="7" dur="500"/>
                                        <p:tgtEl>
                                          <p:spTgt spid="218118">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18118">
                                            <p:txEl>
                                              <p:pRg st="1" end="1"/>
                                            </p:txEl>
                                          </p:spTgt>
                                        </p:tgtEl>
                                        <p:attrNameLst>
                                          <p:attrName>style.visibility</p:attrName>
                                        </p:attrNameLst>
                                      </p:cBhvr>
                                      <p:to>
                                        <p:strVal val="visible"/>
                                      </p:to>
                                    </p:set>
                                    <p:animEffect transition="in" filter="wipe(left)">
                                      <p:cBhvr>
                                        <p:cTn id="11" dur="500"/>
                                        <p:tgtEl>
                                          <p:spTgt spid="218118">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218118">
                                            <p:txEl>
                                              <p:pRg st="2" end="2"/>
                                            </p:txEl>
                                          </p:spTgt>
                                        </p:tgtEl>
                                        <p:attrNameLst>
                                          <p:attrName>style.visibility</p:attrName>
                                        </p:attrNameLst>
                                      </p:cBhvr>
                                      <p:to>
                                        <p:strVal val="visible"/>
                                      </p:to>
                                    </p:set>
                                    <p:animEffect transition="in" filter="wipe(left)">
                                      <p:cBhvr>
                                        <p:cTn id="16" dur="500"/>
                                        <p:tgtEl>
                                          <p:spTgt spid="218118">
                                            <p:txEl>
                                              <p:pRg st="2" end="2"/>
                                            </p:txEl>
                                          </p:spTgt>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18118">
                                            <p:txEl>
                                              <p:pRg st="3" end="3"/>
                                            </p:txEl>
                                          </p:spTgt>
                                        </p:tgtEl>
                                        <p:attrNameLst>
                                          <p:attrName>style.visibility</p:attrName>
                                        </p:attrNameLst>
                                      </p:cBhvr>
                                      <p:to>
                                        <p:strVal val="visible"/>
                                      </p:to>
                                    </p:set>
                                    <p:animEffect transition="in" filter="wipe(left)">
                                      <p:cBhvr>
                                        <p:cTn id="20" dur="500"/>
                                        <p:tgtEl>
                                          <p:spTgt spid="21811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Strategic Management 11e">
  <a:themeElements>
    <a:clrScheme name="Hitt">
      <a:dk1>
        <a:sysClr val="windowText" lastClr="000000"/>
      </a:dk1>
      <a:lt1>
        <a:sysClr val="window" lastClr="FFFFFF"/>
      </a:lt1>
      <a:dk2>
        <a:srgbClr val="FFFFFF"/>
      </a:dk2>
      <a:lt2>
        <a:srgbClr val="FFFFFF"/>
      </a:lt2>
      <a:accent1>
        <a:srgbClr val="8C6E13"/>
      </a:accent1>
      <a:accent2>
        <a:srgbClr val="464646"/>
      </a:accent2>
      <a:accent3>
        <a:srgbClr val="BE9411"/>
      </a:accent3>
      <a:accent4>
        <a:srgbClr val="FFFFFF"/>
      </a:accent4>
      <a:accent5>
        <a:srgbClr val="FFFFFF"/>
      </a:accent5>
      <a:accent6>
        <a:srgbClr val="FFFFFF"/>
      </a:accent6>
      <a:hlink>
        <a:srgbClr val="0000FF"/>
      </a:hlink>
      <a:folHlink>
        <a:srgbClr val="800080"/>
      </a:folHlink>
    </a:clrScheme>
    <a:fontScheme name="Custom 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sz="1200" dirty="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spAutoFit/>
      </a:bodyPr>
      <a:lstStyle>
        <a:defPPr algn="ctr">
          <a:defRPr sz="16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Cengage" id="{C93A6DC9-A839-4E6F-A781-2492FF749418}" vid="{EC27E1FB-6AC7-42AE-A3E4-0A79E4A7B9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3005</TotalTime>
  <Words>3143</Words>
  <Application>Microsoft Macintosh PowerPoint</Application>
  <PresentationFormat>On-screen Show (4:3)</PresentationFormat>
  <Paragraphs>323</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.HelveticaNeueDeskInterface-Regular</vt:lpstr>
      <vt:lpstr>Arial</vt:lpstr>
      <vt:lpstr>Calibri</vt:lpstr>
      <vt:lpstr>Tahoma</vt:lpstr>
      <vt:lpstr>1_Strategic Management 11e</vt:lpstr>
      <vt:lpstr>Chapter 5  Competitive Rivalry and Competitive Dynamics</vt:lpstr>
      <vt:lpstr>Definitions</vt:lpstr>
      <vt:lpstr>Definitions</vt:lpstr>
      <vt:lpstr>From Competition to Competitive Dynamics</vt:lpstr>
      <vt:lpstr>Competitive Rivalry’s Effect on Strategy</vt:lpstr>
      <vt:lpstr>A Model of Competitive Rivalry</vt:lpstr>
      <vt:lpstr>A Model of Competitive Rivalry</vt:lpstr>
      <vt:lpstr>Competitor Analysis</vt:lpstr>
      <vt:lpstr>Market Commonality</vt:lpstr>
      <vt:lpstr>Resource Similarity</vt:lpstr>
      <vt:lpstr>Drivers of Competitive Behavior</vt:lpstr>
      <vt:lpstr>Drivers of Competitive Behavior (cont’d)</vt:lpstr>
      <vt:lpstr>Drivers of Competitive Behavior (cont’d)</vt:lpstr>
      <vt:lpstr>Drivers of Competitive Behavior (cont’d)</vt:lpstr>
      <vt:lpstr>Drivers of Competitive Behavior (cont’d)</vt:lpstr>
      <vt:lpstr>Competitive Rivalry</vt:lpstr>
      <vt:lpstr>Strategic and Tactical Actions</vt:lpstr>
      <vt:lpstr>Factors Affecting Likelihood of Attack</vt:lpstr>
      <vt:lpstr>Factors Affecting Likelihood of Attack (cont’d)</vt:lpstr>
      <vt:lpstr>Factors Affecting Likelihood of Attack (cont’d)</vt:lpstr>
      <vt:lpstr>Factors Affecting Likelihood of Attack (cont’d)</vt:lpstr>
      <vt:lpstr>Factors Affecting Likelihood of Attack (cont’d)</vt:lpstr>
      <vt:lpstr>Factors Affecting Likelihood of Attack (cont’d)</vt:lpstr>
      <vt:lpstr>Quality Dimensions of Goods and Services</vt:lpstr>
      <vt:lpstr>Factors Affecting Likelihood of Attack (cont’d)</vt:lpstr>
      <vt:lpstr>Factors Affecting Likelihood  of Response</vt:lpstr>
      <vt:lpstr>Factors Affecting Strategic Response</vt:lpstr>
      <vt:lpstr>Factors Affecting Strategic Response (cont’d)</vt:lpstr>
      <vt:lpstr>Factors Affecting Strategic Response (cont’d)</vt:lpstr>
      <vt:lpstr>Competitive Dynamics versus Rivalry</vt:lpstr>
    </vt:vector>
  </TitlesOfParts>
  <Company>Cengage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11e</dc:title>
  <dc:subject>Chapter 5</dc:subject>
  <dc:creator>Charlie Cook - ccook@uwa.edu</dc:creator>
  <cp:lastModifiedBy>layan almasoud</cp:lastModifiedBy>
  <cp:revision>228</cp:revision>
  <dcterms:created xsi:type="dcterms:W3CDTF">2013-05-29T18:31:50Z</dcterms:created>
  <dcterms:modified xsi:type="dcterms:W3CDTF">2020-04-17T19:29:55Z</dcterms:modified>
</cp:coreProperties>
</file>